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Lst>
  <p:sldSz cy="5143500" cx="9144000"/>
  <p:notesSz cx="6858000" cy="9144000"/>
  <p:embeddedFontLst>
    <p:embeddedFont>
      <p:font typeface="Carme"/>
      <p:regular r:id="rId70"/>
    </p:embeddedFont>
    <p:embeddedFont>
      <p:font typeface="Proxima Nova"/>
      <p:regular r:id="rId71"/>
      <p:bold r:id="rId72"/>
      <p:italic r:id="rId73"/>
      <p:boldItalic r:id="rId74"/>
    </p:embeddedFont>
    <p:embeddedFont>
      <p:font typeface="Quattrocento Sans"/>
      <p:bold r:id="rId75"/>
      <p:boldItalic r:id="rId76"/>
    </p:embeddedFont>
    <p:embeddedFont>
      <p:font typeface="Alfa Slab One"/>
      <p:regular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44F07812-9BF8-4651-B12D-45B1EB5F4EB2}">
  <a:tblStyle styleId="{44F07812-9BF8-4651-B12D-45B1EB5F4EB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ProximaNova-italic.fntdata"/><Relationship Id="rId72" Type="http://schemas.openxmlformats.org/officeDocument/2006/relationships/font" Target="fonts/ProximaNova-bold.fntdata"/><Relationship Id="rId31" Type="http://schemas.openxmlformats.org/officeDocument/2006/relationships/slide" Target="slides/slide25.xml"/><Relationship Id="rId75" Type="http://schemas.openxmlformats.org/officeDocument/2006/relationships/font" Target="fonts/QuattrocentoSans-bold.fntdata"/><Relationship Id="rId30" Type="http://schemas.openxmlformats.org/officeDocument/2006/relationships/slide" Target="slides/slide24.xml"/><Relationship Id="rId74" Type="http://schemas.openxmlformats.org/officeDocument/2006/relationships/font" Target="fonts/ProximaNova-boldItalic.fntdata"/><Relationship Id="rId33" Type="http://schemas.openxmlformats.org/officeDocument/2006/relationships/slide" Target="slides/slide27.xml"/><Relationship Id="rId77" Type="http://schemas.openxmlformats.org/officeDocument/2006/relationships/font" Target="fonts/AlfaSlabOne-regular.fntdata"/><Relationship Id="rId32" Type="http://schemas.openxmlformats.org/officeDocument/2006/relationships/slide" Target="slides/slide26.xml"/><Relationship Id="rId76" Type="http://schemas.openxmlformats.org/officeDocument/2006/relationships/font" Target="fonts/QuattrocentoSans-boldItalic.fntdata"/><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ProximaNova-regular.fntdata"/><Relationship Id="rId70" Type="http://schemas.openxmlformats.org/officeDocument/2006/relationships/font" Target="fonts/Carme-regular.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pyterlab/jupyterlab/issues/5018" TargetMode="Externa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pyterlab/jupyterlab/issues/5018"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pyterlab/jupyterlab/issues/5018"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ithub.com/jupyterlab/jupyterlab/issues/5018" TargetMode="Externa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befa8a21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befa8a21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4bf3ec915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bf3ec915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4bf3ec915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4bf3ec915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87837eb6b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87837eb6b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33b97f1a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3b97f1a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48a32a99a4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48a32a99a4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49b99192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49b99192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c29c97a9d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c29c97a9d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49b991929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49b991929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4c2a7265af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4c2a7265a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4a9372718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4a9372718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 name="Shape 193"/>
        <p:cNvGrpSpPr/>
        <p:nvPr/>
      </p:nvGrpSpPr>
      <p:grpSpPr>
        <a:xfrm>
          <a:off x="0" y="0"/>
          <a:ext cx="0" cy="0"/>
          <a:chOff x="0" y="0"/>
          <a:chExt cx="0" cy="0"/>
        </a:xfrm>
      </p:grpSpPr>
      <p:sp>
        <p:nvSpPr>
          <p:cNvPr id="194" name="Google Shape;194;g4c2a7265a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4c2a7265a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 name="Shape 200"/>
        <p:cNvGrpSpPr/>
        <p:nvPr/>
      </p:nvGrpSpPr>
      <p:grpSpPr>
        <a:xfrm>
          <a:off x="0" y="0"/>
          <a:ext cx="0" cy="0"/>
          <a:chOff x="0" y="0"/>
          <a:chExt cx="0" cy="0"/>
        </a:xfrm>
      </p:grpSpPr>
      <p:sp>
        <p:nvSpPr>
          <p:cNvPr id="201" name="Google Shape;201;g4a9372718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4a9372718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g4c29c97a9d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4c29c97a9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d4fe46892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d4fe46892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49b991929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49b991929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c2a7265a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c2a7265a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c2a7265a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c2a7265a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4c2a7265a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4c2a7265a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33b82bad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3b82bad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49b9919299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49b9919299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487837eb6b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487837eb6b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g33b82bad04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33b82bad04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 name="Shape 274"/>
        <p:cNvGrpSpPr/>
        <p:nvPr/>
      </p:nvGrpSpPr>
      <p:grpSpPr>
        <a:xfrm>
          <a:off x="0" y="0"/>
          <a:ext cx="0" cy="0"/>
          <a:chOff x="0" y="0"/>
          <a:chExt cx="0" cy="0"/>
        </a:xfrm>
      </p:grpSpPr>
      <p:sp>
        <p:nvSpPr>
          <p:cNvPr id="275" name="Google Shape;275;g4c2a7265a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4c2a7265a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4a9372718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4a9372718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4a9372718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4a9372718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48a32a99a4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48a32a99a4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4c29c97a9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4c29c97a9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4c29c97a9d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4c29c97a9d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c29c97a9d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c29c97a9d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a93727186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a93727186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4a3e5622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4a3e5622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487837eb6b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487837eb6b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d4fe46892_7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d4fe46892_7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c29c97a9d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c29c97a9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g4d4fe46892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4d4fe46892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 name="Shape 348"/>
        <p:cNvGrpSpPr/>
        <p:nvPr/>
      </p:nvGrpSpPr>
      <p:grpSpPr>
        <a:xfrm>
          <a:off x="0" y="0"/>
          <a:ext cx="0" cy="0"/>
          <a:chOff x="0" y="0"/>
          <a:chExt cx="0" cy="0"/>
        </a:xfrm>
      </p:grpSpPr>
      <p:sp>
        <p:nvSpPr>
          <p:cNvPr id="349" name="Google Shape;349;g4c29c97a9d_2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4c29c97a9d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33b82bad04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33b82bad04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c29c97a9d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c29c97a9d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4a93727186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4a9372718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4a3e5622ca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4a3e5622ca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a:t>
            </a:r>
            <a:r>
              <a:rPr lang="en" sz="900">
                <a:solidFill>
                  <a:srgbClr val="24292E"/>
                </a:solidFill>
                <a:latin typeface="Courier New"/>
                <a:ea typeface="Courier New"/>
                <a:cs typeface="Courier New"/>
                <a:sym typeface="Courier New"/>
              </a:rPr>
              <a:t>$ jupyter nbconvert &lt;notebook_name&gt;.ipynb --to slides --post serve</a:t>
            </a:r>
            <a:endParaRPr sz="9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a:t>Per </a:t>
            </a:r>
            <a:r>
              <a:rPr lang="en" u="sng">
                <a:solidFill>
                  <a:schemeClr val="hlink"/>
                </a:solidFill>
                <a:hlinkClick r:id="rId2"/>
              </a:rPr>
              <a:t>https://github.com/jupyterlab/jupyterlab/issues/5018</a:t>
            </a:r>
            <a:r>
              <a:rPr lang="en"/>
              <a:t> to create slide deck from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a:t>
            </a:r>
            <a:r>
              <a:rPr lang="en" sz="1000">
                <a:latin typeface="Courier New"/>
                <a:ea typeface="Courier New"/>
                <a:cs typeface="Courier New"/>
                <a:sym typeface="Courier New"/>
              </a:rPr>
              <a:t>$ ipython nbconvert --to=python Intro-to-Python.ipynb</a:t>
            </a:r>
            <a:endParaRPr sz="1000">
              <a:latin typeface="Courier New"/>
              <a:ea typeface="Courier New"/>
              <a:cs typeface="Courier New"/>
              <a:sym typeface="Courier New"/>
            </a:endParaRPr>
          </a:p>
          <a:p>
            <a:pPr indent="0" lvl="0" marL="0" rtl="0" algn="l">
              <a:spcBef>
                <a:spcPts val="0"/>
              </a:spcBef>
              <a:spcAft>
                <a:spcPts val="0"/>
              </a:spcAft>
              <a:buNone/>
            </a:pPr>
            <a:r>
              <a:rPr lang="en"/>
              <a:t>to convert notebook to Python code</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7" name="Shape 377"/>
        <p:cNvGrpSpPr/>
        <p:nvPr/>
      </p:nvGrpSpPr>
      <p:grpSpPr>
        <a:xfrm>
          <a:off x="0" y="0"/>
          <a:ext cx="0" cy="0"/>
          <a:chOff x="0" y="0"/>
          <a:chExt cx="0" cy="0"/>
        </a:xfrm>
      </p:grpSpPr>
      <p:sp>
        <p:nvSpPr>
          <p:cNvPr id="378" name="Google Shape;378;g4bff1e0bc9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4bff1e0bc9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a:t>
            </a:r>
            <a:r>
              <a:rPr lang="en" sz="900">
                <a:solidFill>
                  <a:srgbClr val="24292E"/>
                </a:solidFill>
                <a:latin typeface="Courier New"/>
                <a:ea typeface="Courier New"/>
                <a:cs typeface="Courier New"/>
                <a:sym typeface="Courier New"/>
              </a:rPr>
              <a:t>$ jupyter nbconvert &lt;notebook_name&gt;.ipynb --to slides --post serve</a:t>
            </a:r>
            <a:endParaRPr sz="9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a:t>Per </a:t>
            </a:r>
            <a:r>
              <a:rPr lang="en" u="sng">
                <a:solidFill>
                  <a:schemeClr val="hlink"/>
                </a:solidFill>
                <a:hlinkClick r:id="rId2"/>
              </a:rPr>
              <a:t>https://github.com/jupyterlab/jupyterlab/issues/5018</a:t>
            </a:r>
            <a:r>
              <a:rPr lang="en"/>
              <a:t> to create slide deck from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a:t>
            </a:r>
            <a:r>
              <a:rPr lang="en" sz="1000">
                <a:latin typeface="Courier New"/>
                <a:ea typeface="Courier New"/>
                <a:cs typeface="Courier New"/>
                <a:sym typeface="Courier New"/>
              </a:rPr>
              <a:t>$ ipython nbconvert --to=python Intro-to-Python.ipynb</a:t>
            </a:r>
            <a:endParaRPr sz="1000">
              <a:latin typeface="Courier New"/>
              <a:ea typeface="Courier New"/>
              <a:cs typeface="Courier New"/>
              <a:sym typeface="Courier New"/>
            </a:endParaRPr>
          </a:p>
          <a:p>
            <a:pPr indent="0" lvl="0" marL="0" rtl="0" algn="l">
              <a:spcBef>
                <a:spcPts val="0"/>
              </a:spcBef>
              <a:spcAft>
                <a:spcPts val="0"/>
              </a:spcAft>
              <a:buNone/>
            </a:pPr>
            <a:r>
              <a:rPr lang="en"/>
              <a:t>to convert notebook to Python code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4a3e5622c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4a3e5622c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487837eb6b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87837eb6b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33b82bad04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3b82bad04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a:t>
            </a:r>
            <a:r>
              <a:rPr lang="en" sz="900">
                <a:solidFill>
                  <a:srgbClr val="24292E"/>
                </a:solidFill>
                <a:latin typeface="Courier New"/>
                <a:ea typeface="Courier New"/>
                <a:cs typeface="Courier New"/>
                <a:sym typeface="Courier New"/>
              </a:rPr>
              <a:t>$ jupyter nbconvert &lt;notebook_name&gt;.ipynb --to slides --post serve</a:t>
            </a:r>
            <a:endParaRPr sz="9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a:t>Per </a:t>
            </a:r>
            <a:r>
              <a:rPr lang="en" u="sng">
                <a:solidFill>
                  <a:schemeClr val="hlink"/>
                </a:solidFill>
                <a:hlinkClick r:id="rId2"/>
              </a:rPr>
              <a:t>https://github.com/jupyterlab/jupyterlab/issues/5018</a:t>
            </a:r>
            <a:r>
              <a:rPr lang="en"/>
              <a:t> to create slide deck from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a:t>
            </a:r>
            <a:r>
              <a:rPr lang="en" sz="1000">
                <a:latin typeface="Courier New"/>
                <a:ea typeface="Courier New"/>
                <a:cs typeface="Courier New"/>
                <a:sym typeface="Courier New"/>
              </a:rPr>
              <a:t>$ ipython nbconvert --to=python Intro-to-Python.ipynb</a:t>
            </a:r>
            <a:endParaRPr sz="1000">
              <a:latin typeface="Courier New"/>
              <a:ea typeface="Courier New"/>
              <a:cs typeface="Courier New"/>
              <a:sym typeface="Courier New"/>
            </a:endParaRPr>
          </a:p>
          <a:p>
            <a:pPr indent="0" lvl="0" marL="0" rtl="0" algn="l">
              <a:spcBef>
                <a:spcPts val="0"/>
              </a:spcBef>
              <a:spcAft>
                <a:spcPts val="0"/>
              </a:spcAft>
              <a:buNone/>
            </a:pPr>
            <a:r>
              <a:rPr lang="en"/>
              <a:t>to convert notebook to Python code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bff1e0bc9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bff1e0bc9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Aside: </a:t>
            </a:r>
            <a:r>
              <a:rPr lang="en" sz="900">
                <a:solidFill>
                  <a:srgbClr val="24292E"/>
                </a:solidFill>
                <a:latin typeface="Courier New"/>
                <a:ea typeface="Courier New"/>
                <a:cs typeface="Courier New"/>
                <a:sym typeface="Courier New"/>
              </a:rPr>
              <a:t>$ jupyter nbconvert &lt;notebook_name&gt;.ipynb --to slides --post serve</a:t>
            </a:r>
            <a:endParaRPr sz="900">
              <a:solidFill>
                <a:srgbClr val="24292E"/>
              </a:solidFill>
              <a:latin typeface="Courier New"/>
              <a:ea typeface="Courier New"/>
              <a:cs typeface="Courier New"/>
              <a:sym typeface="Courier New"/>
            </a:endParaRPr>
          </a:p>
          <a:p>
            <a:pPr indent="0" lvl="0" marL="0" rtl="0" algn="l">
              <a:spcBef>
                <a:spcPts val="0"/>
              </a:spcBef>
              <a:spcAft>
                <a:spcPts val="0"/>
              </a:spcAft>
              <a:buNone/>
            </a:pPr>
            <a:r>
              <a:rPr lang="en"/>
              <a:t>Per </a:t>
            </a:r>
            <a:r>
              <a:rPr lang="en" u="sng">
                <a:solidFill>
                  <a:schemeClr val="hlink"/>
                </a:solidFill>
                <a:hlinkClick r:id="rId2"/>
              </a:rPr>
              <a:t>https://github.com/jupyterlab/jupyterlab/issues/5018</a:t>
            </a:r>
            <a:r>
              <a:rPr lang="en"/>
              <a:t> to create slide deck from notebook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Aside </a:t>
            </a:r>
            <a:r>
              <a:rPr lang="en" sz="1000">
                <a:latin typeface="Courier New"/>
                <a:ea typeface="Courier New"/>
                <a:cs typeface="Courier New"/>
                <a:sym typeface="Courier New"/>
              </a:rPr>
              <a:t>$ ipython nbconvert --to=python Intro-to-Python.ipynb</a:t>
            </a:r>
            <a:endParaRPr sz="1000">
              <a:latin typeface="Courier New"/>
              <a:ea typeface="Courier New"/>
              <a:cs typeface="Courier New"/>
              <a:sym typeface="Courier New"/>
            </a:endParaRPr>
          </a:p>
          <a:p>
            <a:pPr indent="0" lvl="0" marL="0" rtl="0" algn="l">
              <a:spcBef>
                <a:spcPts val="0"/>
              </a:spcBef>
              <a:spcAft>
                <a:spcPts val="0"/>
              </a:spcAft>
              <a:buNone/>
            </a:pPr>
            <a:r>
              <a:rPr lang="en"/>
              <a:t>to convert notebook to Python code</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 name="Shape 407"/>
        <p:cNvGrpSpPr/>
        <p:nvPr/>
      </p:nvGrpSpPr>
      <p:grpSpPr>
        <a:xfrm>
          <a:off x="0" y="0"/>
          <a:ext cx="0" cy="0"/>
          <a:chOff x="0" y="0"/>
          <a:chExt cx="0" cy="0"/>
        </a:xfrm>
      </p:grpSpPr>
      <p:sp>
        <p:nvSpPr>
          <p:cNvPr id="408" name="Google Shape;408;g4a9d36e8fe_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4a9d36e8fe_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 name="Shape 414"/>
        <p:cNvGrpSpPr/>
        <p:nvPr/>
      </p:nvGrpSpPr>
      <p:grpSpPr>
        <a:xfrm>
          <a:off x="0" y="0"/>
          <a:ext cx="0" cy="0"/>
          <a:chOff x="0" y="0"/>
          <a:chExt cx="0" cy="0"/>
        </a:xfrm>
      </p:grpSpPr>
      <p:sp>
        <p:nvSpPr>
          <p:cNvPr id="415" name="Google Shape;415;g4a3e5622c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4a3e5622c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 name="Shape 420"/>
        <p:cNvGrpSpPr/>
        <p:nvPr/>
      </p:nvGrpSpPr>
      <p:grpSpPr>
        <a:xfrm>
          <a:off x="0" y="0"/>
          <a:ext cx="0" cy="0"/>
          <a:chOff x="0" y="0"/>
          <a:chExt cx="0" cy="0"/>
        </a:xfrm>
      </p:grpSpPr>
      <p:sp>
        <p:nvSpPr>
          <p:cNvPr id="421" name="Google Shape;421;g4d431ecb14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4d431ecb1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d431ecb1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d431ecb1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 name="Shape 433"/>
        <p:cNvGrpSpPr/>
        <p:nvPr/>
      </p:nvGrpSpPr>
      <p:grpSpPr>
        <a:xfrm>
          <a:off x="0" y="0"/>
          <a:ext cx="0" cy="0"/>
          <a:chOff x="0" y="0"/>
          <a:chExt cx="0" cy="0"/>
        </a:xfrm>
      </p:grpSpPr>
      <p:sp>
        <p:nvSpPr>
          <p:cNvPr id="434" name="Google Shape;434;g4a3e5622ca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4a3e5622ca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a93727186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a93727186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g4a9372718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4a9372718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g48a32a99a4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48a32a99a4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487837eb6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487837eb6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487837eb6b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487837eb6b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487837eb6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487837eb6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Google Shape;471;g4d4fe4689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4d4fe4689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d4fe46892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d4fe46892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4bf9e124d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4bf9e124d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bf3ec91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bf3ec91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 name="Shape 122"/>
        <p:cNvGrpSpPr/>
        <p:nvPr/>
      </p:nvGrpSpPr>
      <p:grpSpPr>
        <a:xfrm>
          <a:off x="0" y="0"/>
          <a:ext cx="0" cy="0"/>
          <a:chOff x="0" y="0"/>
          <a:chExt cx="0" cy="0"/>
        </a:xfrm>
      </p:grpSpPr>
      <p:sp>
        <p:nvSpPr>
          <p:cNvPr id="123" name="Google Shape;123;g4befa8a21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4befa8a21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cxnSp>
        <p:nvCxnSpPr>
          <p:cNvPr id="10" name="Google Shape;10;p2"/>
          <p:cNvCxnSpPr/>
          <p:nvPr/>
        </p:nvCxnSpPr>
        <p:spPr>
          <a:xfrm>
            <a:off x="4278300" y="2751163"/>
            <a:ext cx="587400" cy="0"/>
          </a:xfrm>
          <a:prstGeom prst="straightConnector1">
            <a:avLst/>
          </a:prstGeom>
          <a:noFill/>
          <a:ln cap="flat" cmpd="sng" w="76200">
            <a:solidFill>
              <a:schemeClr val="dk1"/>
            </a:solidFill>
            <a:prstDash val="solid"/>
            <a:round/>
            <a:headEnd len="sm" w="sm" type="none"/>
            <a:tailEnd len="sm" w="sm" type="none"/>
          </a:ln>
        </p:spPr>
      </p:cxnSp>
      <p:sp>
        <p:nvSpPr>
          <p:cNvPr id="11" name="Google Shape;11;p2"/>
          <p:cNvSpPr txBox="1"/>
          <p:nvPr>
            <p:ph type="ctrTitle"/>
          </p:nvPr>
        </p:nvSpPr>
        <p:spPr>
          <a:xfrm>
            <a:off x="311700" y="595975"/>
            <a:ext cx="8520600" cy="1957800"/>
          </a:xfrm>
          <a:prstGeom prst="rect">
            <a:avLst/>
          </a:prstGeom>
        </p:spPr>
        <p:txBody>
          <a:bodyPr anchorCtr="0" anchor="b" bIns="91425" lIns="91425" spcFirstLastPara="1" rIns="91425" wrap="square" tIns="91425"/>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12" name="Google Shape;12;p2"/>
          <p:cNvSpPr txBox="1"/>
          <p:nvPr>
            <p:ph idx="1" type="subTitle"/>
          </p:nvPr>
        </p:nvSpPr>
        <p:spPr>
          <a:xfrm>
            <a:off x="311700" y="3165823"/>
            <a:ext cx="8520600" cy="733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167925"/>
            <a:ext cx="8520600" cy="1980000"/>
          </a:xfrm>
          <a:prstGeom prst="rect">
            <a:avLst/>
          </a:prstGeom>
        </p:spPr>
        <p:txBody>
          <a:bodyPr anchorCtr="0" anchor="ctr" bIns="91425" lIns="91425" spcFirstLastPara="1" rIns="91425" wrap="square" tIns="91425"/>
          <a:lstStyle>
            <a:lvl1pPr lvl="0" algn="ctr">
              <a:spcBef>
                <a:spcPts val="0"/>
              </a:spcBef>
              <a:spcAft>
                <a:spcPts val="0"/>
              </a:spcAft>
              <a:buClr>
                <a:schemeClr val="dk1"/>
              </a:buClr>
              <a:buSzPts val="11000"/>
              <a:buNone/>
              <a:defRPr sz="11000">
                <a:solidFill>
                  <a:schemeClr val="dk1"/>
                </a:solidFill>
              </a:defRPr>
            </a:lvl1pPr>
            <a:lvl2pPr lvl="1" algn="ctr">
              <a:spcBef>
                <a:spcPts val="0"/>
              </a:spcBef>
              <a:spcAft>
                <a:spcPts val="0"/>
              </a:spcAft>
              <a:buClr>
                <a:schemeClr val="dk1"/>
              </a:buClr>
              <a:buSzPts val="11000"/>
              <a:buNone/>
              <a:defRPr sz="11000">
                <a:solidFill>
                  <a:schemeClr val="dk1"/>
                </a:solidFill>
              </a:defRPr>
            </a:lvl2pPr>
            <a:lvl3pPr lvl="2" algn="ctr">
              <a:spcBef>
                <a:spcPts val="0"/>
              </a:spcBef>
              <a:spcAft>
                <a:spcPts val="0"/>
              </a:spcAft>
              <a:buClr>
                <a:schemeClr val="dk1"/>
              </a:buClr>
              <a:buSzPts val="11000"/>
              <a:buNone/>
              <a:defRPr sz="11000">
                <a:solidFill>
                  <a:schemeClr val="dk1"/>
                </a:solidFill>
              </a:defRPr>
            </a:lvl3pPr>
            <a:lvl4pPr lvl="3" algn="ctr">
              <a:spcBef>
                <a:spcPts val="0"/>
              </a:spcBef>
              <a:spcAft>
                <a:spcPts val="0"/>
              </a:spcAft>
              <a:buClr>
                <a:schemeClr val="dk1"/>
              </a:buClr>
              <a:buSzPts val="11000"/>
              <a:buNone/>
              <a:defRPr sz="11000">
                <a:solidFill>
                  <a:schemeClr val="dk1"/>
                </a:solidFill>
              </a:defRPr>
            </a:lvl4pPr>
            <a:lvl5pPr lvl="4" algn="ctr">
              <a:spcBef>
                <a:spcPts val="0"/>
              </a:spcBef>
              <a:spcAft>
                <a:spcPts val="0"/>
              </a:spcAft>
              <a:buClr>
                <a:schemeClr val="dk1"/>
              </a:buClr>
              <a:buSzPts val="11000"/>
              <a:buNone/>
              <a:defRPr sz="11000">
                <a:solidFill>
                  <a:schemeClr val="dk1"/>
                </a:solidFill>
              </a:defRPr>
            </a:lvl5pPr>
            <a:lvl6pPr lvl="5" algn="ctr">
              <a:spcBef>
                <a:spcPts val="0"/>
              </a:spcBef>
              <a:spcAft>
                <a:spcPts val="0"/>
              </a:spcAft>
              <a:buClr>
                <a:schemeClr val="dk1"/>
              </a:buClr>
              <a:buSzPts val="11000"/>
              <a:buNone/>
              <a:defRPr sz="11000">
                <a:solidFill>
                  <a:schemeClr val="dk1"/>
                </a:solidFill>
              </a:defRPr>
            </a:lvl6pPr>
            <a:lvl7pPr lvl="6" algn="ctr">
              <a:spcBef>
                <a:spcPts val="0"/>
              </a:spcBef>
              <a:spcAft>
                <a:spcPts val="0"/>
              </a:spcAft>
              <a:buClr>
                <a:schemeClr val="dk1"/>
              </a:buClr>
              <a:buSzPts val="11000"/>
              <a:buNone/>
              <a:defRPr sz="11000">
                <a:solidFill>
                  <a:schemeClr val="dk1"/>
                </a:solidFill>
              </a:defRPr>
            </a:lvl7pPr>
            <a:lvl8pPr lvl="7" algn="ctr">
              <a:spcBef>
                <a:spcPts val="0"/>
              </a:spcBef>
              <a:spcAft>
                <a:spcPts val="0"/>
              </a:spcAft>
              <a:buClr>
                <a:schemeClr val="dk1"/>
              </a:buClr>
              <a:buSzPts val="11000"/>
              <a:buNone/>
              <a:defRPr sz="11000">
                <a:solidFill>
                  <a:schemeClr val="dk1"/>
                </a:solidFill>
              </a:defRPr>
            </a:lvl8pPr>
            <a:lvl9pPr lvl="8" algn="ctr">
              <a:spcBef>
                <a:spcPts val="0"/>
              </a:spcBef>
              <a:spcAft>
                <a:spcPts val="0"/>
              </a:spcAft>
              <a:buClr>
                <a:schemeClr val="dk1"/>
              </a:buClr>
              <a:buSzPts val="11000"/>
              <a:buNone/>
              <a:defRPr sz="11000">
                <a:solidFill>
                  <a:schemeClr val="dk1"/>
                </a:solidFill>
              </a:defRPr>
            </a:lvl9pPr>
          </a:lstStyle>
          <a:p>
            <a:r>
              <a:t>xx%</a:t>
            </a:r>
          </a:p>
        </p:txBody>
      </p:sp>
      <p:sp>
        <p:nvSpPr>
          <p:cNvPr id="48" name="Google Shape;48;p11"/>
          <p:cNvSpPr txBox="1"/>
          <p:nvPr>
            <p:ph idx="1" type="body"/>
          </p:nvPr>
        </p:nvSpPr>
        <p:spPr>
          <a:xfrm>
            <a:off x="311700" y="3224250"/>
            <a:ext cx="8520600" cy="10716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1">
  <p:cSld name="TITLE_1">
    <p:spTree>
      <p:nvGrpSpPr>
        <p:cNvPr id="52" name="Shape 52"/>
        <p:cNvGrpSpPr/>
        <p:nvPr/>
      </p:nvGrpSpPr>
      <p:grpSpPr>
        <a:xfrm>
          <a:off x="0" y="0"/>
          <a:ext cx="0" cy="0"/>
          <a:chOff x="0" y="0"/>
          <a:chExt cx="0" cy="0"/>
        </a:xfrm>
      </p:grpSpPr>
      <p:sp>
        <p:nvSpPr>
          <p:cNvPr id="53" name="Google Shape;53;p13"/>
          <p:cNvSpPr txBox="1"/>
          <p:nvPr>
            <p:ph type="title"/>
          </p:nvPr>
        </p:nvSpPr>
        <p:spPr>
          <a:xfrm>
            <a:off x="311708" y="744574"/>
            <a:ext cx="8520600" cy="2052600"/>
          </a:xfrm>
          <a:prstGeom prst="rect">
            <a:avLst/>
          </a:prstGeom>
          <a:noFill/>
          <a:ln>
            <a:noFill/>
          </a:ln>
        </p:spPr>
        <p:txBody>
          <a:bodyPr anchorCtr="0" anchor="b" bIns="91425" lIns="91425" spcFirstLastPara="1" rIns="91425" wrap="square" tIns="91425"/>
          <a:lstStyle>
            <a:lvl1pPr lvl="0" marR="0" rtl="0" algn="ctr">
              <a:lnSpc>
                <a:spcPct val="100000"/>
              </a:lnSpc>
              <a:spcBef>
                <a:spcPts val="0"/>
              </a:spcBef>
              <a:spcAft>
                <a:spcPts val="0"/>
              </a:spcAft>
              <a:buClr>
                <a:srgbClr val="000000"/>
              </a:buClr>
              <a:buSzPts val="5200"/>
              <a:buFont typeface="Arial"/>
              <a:buNone/>
              <a:defRPr b="0" i="0" sz="5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2800"/>
              <a:buFont typeface="Arial"/>
              <a:buNone/>
              <a:defRPr b="0" i="0" sz="2800" u="none" cap="none" strike="noStrike">
                <a:solidFill>
                  <a:srgbClr val="000000"/>
                </a:solidFill>
                <a:latin typeface="Arial"/>
                <a:ea typeface="Arial"/>
                <a:cs typeface="Arial"/>
                <a:sym typeface="Arial"/>
              </a:defRPr>
            </a:lvl9pPr>
          </a:lstStyle>
          <a:p/>
        </p:txBody>
      </p:sp>
      <p:sp>
        <p:nvSpPr>
          <p:cNvPr id="54" name="Google Shape;54;p13"/>
          <p:cNvSpPr txBox="1"/>
          <p:nvPr>
            <p:ph idx="1" type="body"/>
          </p:nvPr>
        </p:nvSpPr>
        <p:spPr>
          <a:xfrm>
            <a:off x="311699" y="2834125"/>
            <a:ext cx="8520600" cy="792600"/>
          </a:xfrm>
          <a:prstGeom prst="rect">
            <a:avLst/>
          </a:prstGeom>
          <a:noFill/>
          <a:ln>
            <a:noFill/>
          </a:ln>
        </p:spPr>
        <p:txBody>
          <a:bodyPr anchorCtr="0" anchor="t" bIns="91425" lIns="91425" spcFirstLastPara="1" rIns="91425" wrap="square" tIns="91425"/>
          <a:lstStyle>
            <a:lvl1pPr indent="-228600" lvl="0" marL="457200" marR="0" rtl="0" algn="ctr">
              <a:lnSpc>
                <a:spcPct val="100000"/>
              </a:lnSpc>
              <a:spcBef>
                <a:spcPts val="0"/>
              </a:spcBef>
              <a:spcAft>
                <a:spcPts val="0"/>
              </a:spcAft>
              <a:buClr>
                <a:srgbClr val="585858"/>
              </a:buClr>
              <a:buSzPts val="2800"/>
              <a:buFont typeface="Arial"/>
              <a:buNone/>
              <a:defRPr b="0" i="0" sz="2800" u="none" cap="none" strike="noStrike">
                <a:solidFill>
                  <a:srgbClr val="585858"/>
                </a:solidFill>
                <a:latin typeface="Arial"/>
                <a:ea typeface="Arial"/>
                <a:cs typeface="Arial"/>
                <a:sym typeface="Arial"/>
              </a:defRPr>
            </a:lvl1pPr>
            <a:lvl2pPr indent="-228600" lvl="1" marL="914400" marR="0" rtl="0" algn="ctr">
              <a:lnSpc>
                <a:spcPct val="100000"/>
              </a:lnSpc>
              <a:spcBef>
                <a:spcPts val="0"/>
              </a:spcBef>
              <a:spcAft>
                <a:spcPts val="0"/>
              </a:spcAft>
              <a:buClr>
                <a:srgbClr val="585858"/>
              </a:buClr>
              <a:buSzPts val="2800"/>
              <a:buFont typeface="Arial"/>
              <a:buNone/>
              <a:defRPr b="0" i="0" sz="2800" u="none" cap="none" strike="noStrike">
                <a:solidFill>
                  <a:srgbClr val="585858"/>
                </a:solidFill>
                <a:latin typeface="Arial"/>
                <a:ea typeface="Arial"/>
                <a:cs typeface="Arial"/>
                <a:sym typeface="Arial"/>
              </a:defRPr>
            </a:lvl2pPr>
            <a:lvl3pPr indent="-228600" lvl="2" marL="1371600" marR="0" rtl="0" algn="ctr">
              <a:lnSpc>
                <a:spcPct val="100000"/>
              </a:lnSpc>
              <a:spcBef>
                <a:spcPts val="0"/>
              </a:spcBef>
              <a:spcAft>
                <a:spcPts val="0"/>
              </a:spcAft>
              <a:buClr>
                <a:srgbClr val="585858"/>
              </a:buClr>
              <a:buSzPts val="2800"/>
              <a:buFont typeface="Arial"/>
              <a:buNone/>
              <a:defRPr b="0" i="0" sz="2800" u="none" cap="none" strike="noStrike">
                <a:solidFill>
                  <a:srgbClr val="585858"/>
                </a:solidFill>
                <a:latin typeface="Arial"/>
                <a:ea typeface="Arial"/>
                <a:cs typeface="Arial"/>
                <a:sym typeface="Arial"/>
              </a:defRPr>
            </a:lvl3pPr>
            <a:lvl4pPr indent="-228600" lvl="3" marL="1828800" marR="0" rtl="0" algn="ctr">
              <a:lnSpc>
                <a:spcPct val="100000"/>
              </a:lnSpc>
              <a:spcBef>
                <a:spcPts val="0"/>
              </a:spcBef>
              <a:spcAft>
                <a:spcPts val="0"/>
              </a:spcAft>
              <a:buClr>
                <a:srgbClr val="585858"/>
              </a:buClr>
              <a:buSzPts val="2800"/>
              <a:buFont typeface="Arial"/>
              <a:buNone/>
              <a:defRPr b="0" i="0" sz="2800" u="none" cap="none" strike="noStrike">
                <a:solidFill>
                  <a:srgbClr val="585858"/>
                </a:solidFill>
                <a:latin typeface="Arial"/>
                <a:ea typeface="Arial"/>
                <a:cs typeface="Arial"/>
                <a:sym typeface="Arial"/>
              </a:defRPr>
            </a:lvl4pPr>
            <a:lvl5pPr indent="-228600" lvl="4" marL="2286000" marR="0" rtl="0" algn="ctr">
              <a:lnSpc>
                <a:spcPct val="100000"/>
              </a:lnSpc>
              <a:spcBef>
                <a:spcPts val="0"/>
              </a:spcBef>
              <a:spcAft>
                <a:spcPts val="0"/>
              </a:spcAft>
              <a:buClr>
                <a:srgbClr val="585858"/>
              </a:buClr>
              <a:buSzPts val="2800"/>
              <a:buFont typeface="Arial"/>
              <a:buNone/>
              <a:defRPr b="0" i="0" sz="2800" u="none" cap="none" strike="noStrike">
                <a:solidFill>
                  <a:srgbClr val="585858"/>
                </a:solidFill>
                <a:latin typeface="Arial"/>
                <a:ea typeface="Arial"/>
                <a:cs typeface="Arial"/>
                <a:sym typeface="Arial"/>
              </a:defRPr>
            </a:lvl5pPr>
            <a:lvl6pPr indent="-228600" lvl="5" marL="27432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6pPr>
            <a:lvl7pPr indent="-228600" lvl="6" marL="32004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7pPr>
            <a:lvl8pPr indent="-228600" lvl="7" marL="36576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8pPr>
            <a:lvl9pPr indent="-228600" lvl="8" marL="4114800" marR="0" rtl="0" algn="l">
              <a:lnSpc>
                <a:spcPct val="115000"/>
              </a:lnSpc>
              <a:spcBef>
                <a:spcPts val="1600"/>
              </a:spcBef>
              <a:spcAft>
                <a:spcPts val="0"/>
              </a:spcAft>
              <a:buClr>
                <a:srgbClr val="585858"/>
              </a:buClr>
              <a:buSzPts val="1800"/>
              <a:buFont typeface="Arial"/>
              <a:buNone/>
              <a:defRPr b="0" i="0" sz="1800" u="none" cap="none" strike="noStrike">
                <a:solidFill>
                  <a:srgbClr val="585858"/>
                </a:solidFill>
                <a:latin typeface="Arial"/>
                <a:ea typeface="Arial"/>
                <a:cs typeface="Arial"/>
                <a:sym typeface="Arial"/>
              </a:defRPr>
            </a:lvl9pPr>
          </a:lstStyle>
          <a:p/>
        </p:txBody>
      </p:sp>
      <p:sp>
        <p:nvSpPr>
          <p:cNvPr id="55" name="Google Shape;55;p13"/>
          <p:cNvSpPr txBox="1"/>
          <p:nvPr>
            <p:ph idx="12" type="sldNum"/>
          </p:nvPr>
        </p:nvSpPr>
        <p:spPr>
          <a:xfrm>
            <a:off x="8684344" y="4700818"/>
            <a:ext cx="336900" cy="318300"/>
          </a:xfrm>
          <a:prstGeom prst="rect">
            <a:avLst/>
          </a:prstGeom>
          <a:noFill/>
          <a:ln>
            <a:noFill/>
          </a:ln>
        </p:spPr>
        <p:txBody>
          <a:bodyPr anchorCtr="0" anchor="ctr" bIns="91400" lIns="91400" spcFirstLastPara="1" rIns="91400" wrap="square" tIns="91400">
            <a:noAutofit/>
          </a:bodyPr>
          <a:lstStyle>
            <a:lvl1pPr indent="0" lvl="0"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1pPr>
            <a:lvl2pPr indent="0" lvl="1"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2pPr>
            <a:lvl3pPr indent="0" lvl="2"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3pPr>
            <a:lvl4pPr indent="0" lvl="3"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4pPr>
            <a:lvl5pPr indent="0" lvl="4"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5pPr>
            <a:lvl6pPr indent="0" lvl="5"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6pPr>
            <a:lvl7pPr indent="0" lvl="6"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7pPr>
            <a:lvl8pPr indent="0" lvl="7"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8pPr>
            <a:lvl9pPr indent="0" lvl="8" marL="0" marR="0" rtl="0" algn="r">
              <a:lnSpc>
                <a:spcPct val="100000"/>
              </a:lnSpc>
              <a:spcBef>
                <a:spcPts val="0"/>
              </a:spcBef>
              <a:spcAft>
                <a:spcPts val="0"/>
              </a:spcAft>
              <a:buClr>
                <a:srgbClr val="585858"/>
              </a:buClr>
              <a:buSzPts val="1000"/>
              <a:buFont typeface="Arial"/>
              <a:buNone/>
              <a:defRPr b="0" i="0" sz="1000" u="none" cap="none" strike="noStrike">
                <a:solidFill>
                  <a:srgbClr val="58585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311700" y="2480550"/>
            <a:ext cx="8114400" cy="2445900"/>
          </a:xfrm>
          <a:prstGeom prst="rect">
            <a:avLst/>
          </a:prstGeom>
        </p:spPr>
        <p:txBody>
          <a:bodyPr anchorCtr="0" anchor="b" bIns="91425" lIns="91425" spcFirstLastPara="1" rIns="91425" wrap="square" tIns="91425"/>
          <a:lstStyle>
            <a:lvl1pPr lvl="0">
              <a:spcBef>
                <a:spcPts val="0"/>
              </a:spcBef>
              <a:spcAft>
                <a:spcPts val="0"/>
              </a:spcAft>
              <a:buClr>
                <a:schemeClr val="lt1"/>
              </a:buClr>
              <a:buSzPts val="6800"/>
              <a:buNone/>
              <a:defRPr sz="6800">
                <a:solidFill>
                  <a:schemeClr val="lt1"/>
                </a:solidFill>
              </a:defRPr>
            </a:lvl1pPr>
            <a:lvl2pPr lvl="1">
              <a:spcBef>
                <a:spcPts val="0"/>
              </a:spcBef>
              <a:spcAft>
                <a:spcPts val="0"/>
              </a:spcAft>
              <a:buClr>
                <a:schemeClr val="lt1"/>
              </a:buClr>
              <a:buSzPts val="6800"/>
              <a:buNone/>
              <a:defRPr sz="6800">
                <a:solidFill>
                  <a:schemeClr val="lt1"/>
                </a:solidFill>
              </a:defRPr>
            </a:lvl2pPr>
            <a:lvl3pPr lvl="2">
              <a:spcBef>
                <a:spcPts val="0"/>
              </a:spcBef>
              <a:spcAft>
                <a:spcPts val="0"/>
              </a:spcAft>
              <a:buClr>
                <a:schemeClr val="lt1"/>
              </a:buClr>
              <a:buSzPts val="6800"/>
              <a:buNone/>
              <a:defRPr sz="6800">
                <a:solidFill>
                  <a:schemeClr val="lt1"/>
                </a:solidFill>
              </a:defRPr>
            </a:lvl3pPr>
            <a:lvl4pPr lvl="3">
              <a:spcBef>
                <a:spcPts val="0"/>
              </a:spcBef>
              <a:spcAft>
                <a:spcPts val="0"/>
              </a:spcAft>
              <a:buClr>
                <a:schemeClr val="lt1"/>
              </a:buClr>
              <a:buSzPts val="6800"/>
              <a:buNone/>
              <a:defRPr sz="6800">
                <a:solidFill>
                  <a:schemeClr val="lt1"/>
                </a:solidFill>
              </a:defRPr>
            </a:lvl4pPr>
            <a:lvl5pPr lvl="4">
              <a:spcBef>
                <a:spcPts val="0"/>
              </a:spcBef>
              <a:spcAft>
                <a:spcPts val="0"/>
              </a:spcAft>
              <a:buClr>
                <a:schemeClr val="lt1"/>
              </a:buClr>
              <a:buSzPts val="6800"/>
              <a:buNone/>
              <a:defRPr sz="6800">
                <a:solidFill>
                  <a:schemeClr val="lt1"/>
                </a:solidFill>
              </a:defRPr>
            </a:lvl5pPr>
            <a:lvl6pPr lvl="5">
              <a:spcBef>
                <a:spcPts val="0"/>
              </a:spcBef>
              <a:spcAft>
                <a:spcPts val="0"/>
              </a:spcAft>
              <a:buClr>
                <a:schemeClr val="lt1"/>
              </a:buClr>
              <a:buSzPts val="6800"/>
              <a:buNone/>
              <a:defRPr sz="6800">
                <a:solidFill>
                  <a:schemeClr val="lt1"/>
                </a:solidFill>
              </a:defRPr>
            </a:lvl6pPr>
            <a:lvl7pPr lvl="6">
              <a:spcBef>
                <a:spcPts val="0"/>
              </a:spcBef>
              <a:spcAft>
                <a:spcPts val="0"/>
              </a:spcAft>
              <a:buClr>
                <a:schemeClr val="lt1"/>
              </a:buClr>
              <a:buSzPts val="6800"/>
              <a:buNone/>
              <a:defRPr sz="6800">
                <a:solidFill>
                  <a:schemeClr val="lt1"/>
                </a:solidFill>
              </a:defRPr>
            </a:lvl7pPr>
            <a:lvl8pPr lvl="7">
              <a:spcBef>
                <a:spcPts val="0"/>
              </a:spcBef>
              <a:spcAft>
                <a:spcPts val="0"/>
              </a:spcAft>
              <a:buClr>
                <a:schemeClr val="lt1"/>
              </a:buClr>
              <a:buSzPts val="6800"/>
              <a:buNone/>
              <a:defRPr sz="6800">
                <a:solidFill>
                  <a:schemeClr val="lt1"/>
                </a:solidFill>
              </a:defRPr>
            </a:lvl8pPr>
            <a:lvl9pPr lvl="8">
              <a:spcBef>
                <a:spcPts val="0"/>
              </a:spcBef>
              <a:spcAft>
                <a:spcPts val="0"/>
              </a:spcAft>
              <a:buClr>
                <a:schemeClr val="lt1"/>
              </a:buClr>
              <a:buSzPts val="6800"/>
              <a:buNone/>
              <a:defRPr sz="68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6318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490875"/>
            <a:ext cx="2808000" cy="30780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83800" cy="40908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0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39" name="Google Shape;39;p9"/>
          <p:cNvSpPr txBox="1"/>
          <p:nvPr>
            <p:ph type="title"/>
          </p:nvPr>
        </p:nvSpPr>
        <p:spPr>
          <a:xfrm>
            <a:off x="265500" y="1375599"/>
            <a:ext cx="4045200" cy="1551900"/>
          </a:xfrm>
          <a:prstGeom prst="rect">
            <a:avLst/>
          </a:prstGeom>
        </p:spPr>
        <p:txBody>
          <a:bodyPr anchorCtr="0" anchor="b" bIns="91425" lIns="91425" spcFirstLastPara="1" rIns="91425" wrap="square" tIns="91425"/>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0" name="Google Shape;40;p9"/>
          <p:cNvSpPr txBox="1"/>
          <p:nvPr>
            <p:ph idx="1" type="subTitle"/>
          </p:nvPr>
        </p:nvSpPr>
        <p:spPr>
          <a:xfrm>
            <a:off x="265500" y="2981125"/>
            <a:ext cx="4045200" cy="13455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3725"/>
            <a:ext cx="5998800" cy="5988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Clr>
                <a:schemeClr val="accent3"/>
              </a:buClr>
              <a:buSzPts val="1800"/>
              <a:buFont typeface="Alfa Slab One"/>
              <a:buNone/>
              <a:defRPr>
                <a:solidFill>
                  <a:schemeClr val="accent3"/>
                </a:solidFill>
                <a:latin typeface="Alfa Slab One"/>
                <a:ea typeface="Alfa Slab One"/>
                <a:cs typeface="Alfa Slab One"/>
                <a:sym typeface="Alfa Slab One"/>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ame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1pPr>
            <a:lvl2pPr lvl="1">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2pPr>
            <a:lvl3pPr lvl="2">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3pPr>
            <a:lvl4pPr lvl="3">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4pPr>
            <a:lvl5pPr lvl="4">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5pPr>
            <a:lvl6pPr lvl="5">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6pPr>
            <a:lvl7pPr lvl="6">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7pPr>
            <a:lvl8pPr lvl="7">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8pPr>
            <a:lvl9pPr lvl="8">
              <a:spcBef>
                <a:spcPts val="0"/>
              </a:spcBef>
              <a:spcAft>
                <a:spcPts val="0"/>
              </a:spcAft>
              <a:buClr>
                <a:schemeClr val="accent3"/>
              </a:buClr>
              <a:buSzPts val="3000"/>
              <a:buFont typeface="Alfa Slab One"/>
              <a:buNone/>
              <a:defRPr sz="3000">
                <a:solidFill>
                  <a:schemeClr val="accent3"/>
                </a:solidFill>
                <a:latin typeface="Alfa Slab One"/>
                <a:ea typeface="Alfa Slab One"/>
                <a:cs typeface="Alfa Slab One"/>
                <a:sym typeface="Alfa Slab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Font typeface="Proxima Nova"/>
              <a:buChar char="●"/>
              <a:defRPr sz="1800">
                <a:solidFill>
                  <a:schemeClr val="dk2"/>
                </a:solidFill>
                <a:latin typeface="Proxima Nova"/>
                <a:ea typeface="Proxima Nova"/>
                <a:cs typeface="Proxima Nova"/>
                <a:sym typeface="Proxima Nova"/>
              </a:defRPr>
            </a:lvl1pPr>
            <a:lvl2pPr indent="-317500" lvl="1" marL="914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2pPr>
            <a:lvl3pPr indent="-317500" lvl="2" marL="1371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3pPr>
            <a:lvl4pPr indent="-317500" lvl="3" marL="18288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4pPr>
            <a:lvl5pPr indent="-317500" lvl="4" marL="22860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5pPr>
            <a:lvl6pPr indent="-317500" lvl="5" marL="27432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6pPr>
            <a:lvl7pPr indent="-317500" lvl="6" marL="32004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7pPr>
            <a:lvl8pPr indent="-317500" lvl="7" marL="3657600">
              <a:lnSpc>
                <a:spcPct val="115000"/>
              </a:lnSpc>
              <a:spcBef>
                <a:spcPts val="1600"/>
              </a:spcBef>
              <a:spcAft>
                <a:spcPts val="0"/>
              </a:spcAft>
              <a:buClr>
                <a:schemeClr val="dk2"/>
              </a:buClr>
              <a:buSzPts val="1400"/>
              <a:buFont typeface="Proxima Nova"/>
              <a:buChar char="○"/>
              <a:defRPr>
                <a:solidFill>
                  <a:schemeClr val="dk2"/>
                </a:solidFill>
                <a:latin typeface="Proxima Nova"/>
                <a:ea typeface="Proxima Nova"/>
                <a:cs typeface="Proxima Nova"/>
                <a:sym typeface="Proxima Nova"/>
              </a:defRPr>
            </a:lvl8pPr>
            <a:lvl9pPr indent="-317500" lvl="8" marL="4114800">
              <a:lnSpc>
                <a:spcPct val="115000"/>
              </a:lnSpc>
              <a:spcBef>
                <a:spcPts val="1600"/>
              </a:spcBef>
              <a:spcAft>
                <a:spcPts val="1600"/>
              </a:spcAft>
              <a:buClr>
                <a:schemeClr val="dk2"/>
              </a:buClr>
              <a:buSzPts val="1400"/>
              <a:buFont typeface="Proxima Nova"/>
              <a:buChar char="■"/>
              <a:defRPr>
                <a:solidFill>
                  <a:schemeClr val="dk2"/>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Proxima Nova"/>
                <a:ea typeface="Proxima Nova"/>
                <a:cs typeface="Proxima Nova"/>
                <a:sym typeface="Proxima Nova"/>
              </a:defRPr>
            </a:lvl1pPr>
            <a:lvl2pPr lvl="1" algn="r">
              <a:buNone/>
              <a:defRPr sz="1000">
                <a:solidFill>
                  <a:schemeClr val="dk2"/>
                </a:solidFill>
                <a:latin typeface="Proxima Nova"/>
                <a:ea typeface="Proxima Nova"/>
                <a:cs typeface="Proxima Nova"/>
                <a:sym typeface="Proxima Nova"/>
              </a:defRPr>
            </a:lvl2pPr>
            <a:lvl3pPr lvl="2" algn="r">
              <a:buNone/>
              <a:defRPr sz="1000">
                <a:solidFill>
                  <a:schemeClr val="dk2"/>
                </a:solidFill>
                <a:latin typeface="Proxima Nova"/>
                <a:ea typeface="Proxima Nova"/>
                <a:cs typeface="Proxima Nova"/>
                <a:sym typeface="Proxima Nova"/>
              </a:defRPr>
            </a:lvl3pPr>
            <a:lvl4pPr lvl="3" algn="r">
              <a:buNone/>
              <a:defRPr sz="1000">
                <a:solidFill>
                  <a:schemeClr val="dk2"/>
                </a:solidFill>
                <a:latin typeface="Proxima Nova"/>
                <a:ea typeface="Proxima Nova"/>
                <a:cs typeface="Proxima Nova"/>
                <a:sym typeface="Proxima Nova"/>
              </a:defRPr>
            </a:lvl4pPr>
            <a:lvl5pPr lvl="4" algn="r">
              <a:buNone/>
              <a:defRPr sz="1000">
                <a:solidFill>
                  <a:schemeClr val="dk2"/>
                </a:solidFill>
                <a:latin typeface="Proxima Nova"/>
                <a:ea typeface="Proxima Nova"/>
                <a:cs typeface="Proxima Nova"/>
                <a:sym typeface="Proxima Nova"/>
              </a:defRPr>
            </a:lvl5pPr>
            <a:lvl6pPr lvl="5" algn="r">
              <a:buNone/>
              <a:defRPr sz="1000">
                <a:solidFill>
                  <a:schemeClr val="dk2"/>
                </a:solidFill>
                <a:latin typeface="Proxima Nova"/>
                <a:ea typeface="Proxima Nova"/>
                <a:cs typeface="Proxima Nova"/>
                <a:sym typeface="Proxima Nova"/>
              </a:defRPr>
            </a:lvl6pPr>
            <a:lvl7pPr lvl="6" algn="r">
              <a:buNone/>
              <a:defRPr sz="1000">
                <a:solidFill>
                  <a:schemeClr val="dk2"/>
                </a:solidFill>
                <a:latin typeface="Proxima Nova"/>
                <a:ea typeface="Proxima Nova"/>
                <a:cs typeface="Proxima Nova"/>
                <a:sym typeface="Proxima Nova"/>
              </a:defRPr>
            </a:lvl7pPr>
            <a:lvl8pPr lvl="7" algn="r">
              <a:buNone/>
              <a:defRPr sz="1000">
                <a:solidFill>
                  <a:schemeClr val="dk2"/>
                </a:solidFill>
                <a:latin typeface="Proxima Nova"/>
                <a:ea typeface="Proxima Nova"/>
                <a:cs typeface="Proxima Nova"/>
                <a:sym typeface="Proxima Nova"/>
              </a:defRPr>
            </a:lvl8pPr>
            <a:lvl9pPr lvl="8" algn="r">
              <a:buNone/>
              <a:defRPr sz="1000">
                <a:solidFill>
                  <a:schemeClr val="dk2"/>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https://goo.gl/yS153U" TargetMode="External"/><Relationship Id="rId4" Type="http://schemas.openxmlformats.org/officeDocument/2006/relationships/hyperlink" Target="https://git-scm.com/" TargetMode="External"/><Relationship Id="rId5" Type="http://schemas.openxmlformats.org/officeDocument/2006/relationships/hyperlink" Target="https://www.sourcetreeapp.com/" TargetMode="External"/><Relationship Id="rId6" Type="http://schemas.openxmlformats.org/officeDocument/2006/relationships/hyperlink" Target="https://www.python.org/downloads/" TargetMode="External"/><Relationship Id="rId7" Type="http://schemas.openxmlformats.org/officeDocument/2006/relationships/hyperlink" Target="https://www.jetbrains.com/pycharm/download/#section=mac"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oo.gl/BTYQxB"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goo.gl/BTYQxB"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docs.google.com/document/d/1DPZBUj2S0nLwnCvZh2fnJ3sy3JxM-jCogh-AcVxmmH8/edit?usp=sharing" TargetMode="External"/><Relationship Id="rId4" Type="http://schemas.openxmlformats.org/officeDocument/2006/relationships/image" Target="../media/image12.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pbs.twimg.com/media/DJAqiD9UwAAVOtb.jpg" TargetMode="Externa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 TargetMode="External"/><Relationship Id="rId4" Type="http://schemas.openxmlformats.org/officeDocument/2006/relationships/hyperlink" Target="https://git-scm.com/" TargetMode="External"/><Relationship Id="rId5" Type="http://schemas.openxmlformats.org/officeDocument/2006/relationships/hyperlink" Target="https://id.atlassian.com/signup" TargetMode="External"/><Relationship Id="rId6" Type="http://schemas.openxmlformats.org/officeDocument/2006/relationships/hyperlink" Target="https://confluence.atlassian.com/get-started-with-sourcetree/install-sourcetree-847359094.html" TargetMode="External"/><Relationship Id="rId7" Type="http://schemas.openxmlformats.org/officeDocument/2006/relationships/hyperlink" Target="https://docs.google.com/document/d/1DPZBUj2S0nLwnCvZh2fnJ3sy3JxM-jCogh-AcVxmmH8/edit?usp=sharin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ikukuyeva/Stats-404-W19-Statistical-Computing" TargetMode="External"/><Relationship Id="rId4" Type="http://schemas.openxmlformats.org/officeDocument/2006/relationships/hyperlink" Target="https://github.com/" TargetMode="External"/><Relationship Id="rId5" Type="http://schemas.openxmlformats.org/officeDocument/2006/relationships/image" Target="../media/image21.png"/><Relationship Id="rId6"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8.png"/><Relationship Id="rId4" Type="http://schemas.openxmlformats.org/officeDocument/2006/relationships/image" Target="../media/image28.png"/><Relationship Id="rId5"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hyperlink" Target="https://github.com/" TargetMode="External"/><Relationship Id="rId4" Type="http://schemas.openxmlformats.org/officeDocument/2006/relationships/image" Target="../media/image20.png"/><Relationship Id="rId5"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s://github.com/" TargetMode="Externa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png"/><Relationship Id="rId4" Type="http://schemas.openxmlformats.org/officeDocument/2006/relationships/hyperlink" Target="https://github.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hyperlink" Target="https://codeship.com/continuous-integration-essentials" TargetMode="External"/><Relationship Id="rId4" Type="http://schemas.openxmlformats.org/officeDocument/2006/relationships/image" Target="../media/image37.png"/><Relationship Id="rId5" Type="http://schemas.openxmlformats.org/officeDocument/2006/relationships/image" Target="../media/image33.png"/><Relationship Id="rId6"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girldevelopit.github.io/gdi-featured-git-github/#/" TargetMode="External"/><Relationship Id="rId4" Type="http://schemas.openxmlformats.org/officeDocument/2006/relationships/hyperlink" Target="https://guides.github.com/introduction/git-handbook/" TargetMode="External"/><Relationship Id="rId5" Type="http://schemas.openxmlformats.org/officeDocument/2006/relationships/hyperlink" Target="https://www.git-tower.com/blog/git-cheat-sheet" TargetMode="External"/><Relationship Id="rId6" Type="http://schemas.openxmlformats.org/officeDocument/2006/relationships/hyperlink" Target="https://nus-cs2103-ay1718s2.github.io/website/book/gitAndGithub/print.html" TargetMode="External"/><Relationship Id="rId7"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hyperlink" Target="https://www.python.org/downloads/" TargetMode="External"/><Relationship Id="rId4" Type="http://schemas.openxmlformats.org/officeDocument/2006/relationships/hyperlink" Target="https://docs.python-guide.org/starting/install3/osx/" TargetMode="External"/><Relationship Id="rId5" Type="http://schemas.openxmlformats.org/officeDocument/2006/relationships/hyperlink" Target="https://docs.google.com/document/d/1DPZBUj2S0nLwnCvZh2fnJ3sy3JxM-jCogh-AcVxmmH8/edit?usp=shar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www.python.org/downloads/" TargetMode="External"/><Relationship Id="rId4" Type="http://schemas.openxmlformats.org/officeDocument/2006/relationships/hyperlink" Target="https://assets.digitalocean.com/books/python/how-to-code-in-python.pdf" TargetMode="External"/><Relationship Id="rId5" Type="http://schemas.openxmlformats.org/officeDocument/2006/relationships/hyperlink" Target="https://docs.google.com/document/d/1DPZBUj2S0nLwnCvZh2fnJ3sy3JxM-jCogh-AcVxmmH8/edit?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s://www.python.org/downloads/" TargetMode="External"/><Relationship Id="rId4" Type="http://schemas.openxmlformats.org/officeDocument/2006/relationships/hyperlink" Target="https://assets.digitalocean.com/books/python/how-to-code-in-python.pdf" TargetMode="External"/><Relationship Id="rId5" Type="http://schemas.openxmlformats.org/officeDocument/2006/relationships/hyperlink" Target="https://docs.google.com/document/d/1DPZBUj2S0nLwnCvZh2fnJ3sy3JxM-jCogh-AcVxmmH8/edit?usp=sharin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help.pythonanywhere.com/pages/VirtualenvsExplained"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1.png"/><Relationship Id="rId10" Type="http://schemas.openxmlformats.org/officeDocument/2006/relationships/image" Target="../media/image9.png"/><Relationship Id="rId13" Type="http://schemas.openxmlformats.org/officeDocument/2006/relationships/image" Target="../media/image7.jpg"/><Relationship Id="rId12" Type="http://schemas.openxmlformats.org/officeDocument/2006/relationships/image" Target="../media/image2.png"/><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4.png"/><Relationship Id="rId9" Type="http://schemas.openxmlformats.org/officeDocument/2006/relationships/image" Target="../media/image16.png"/><Relationship Id="rId5" Type="http://schemas.openxmlformats.org/officeDocument/2006/relationships/image" Target="../media/image13.png"/><Relationship Id="rId6" Type="http://schemas.openxmlformats.org/officeDocument/2006/relationships/image" Target="../media/image3.png"/><Relationship Id="rId7" Type="http://schemas.openxmlformats.org/officeDocument/2006/relationships/image" Target="../media/image5.png"/><Relationship Id="rId8"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hyperlink" Target="https://www.w3schools.com/python/python_pip.asp" TargetMode="External"/><Relationship Id="rId4" Type="http://schemas.openxmlformats.org/officeDocument/2006/relationships/hyperlink" Target="https://python-guide-cn.readthedocs.io/en/latest/dev/virtualenv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hyperlink" Target="https://realpython.com/python-ides-code-editors-guide/" TargetMode="External"/><Relationship Id="rId4" Type="http://schemas.openxmlformats.org/officeDocument/2006/relationships/hyperlink" Target="https://blog.jupyter.org/jupyterlab-is-ready-for-users-5a6f039b8906" TargetMode="External"/><Relationship Id="rId5" Type="http://schemas.openxmlformats.org/officeDocument/2006/relationships/hyperlink" Target="https://www.jetbrains.com/pycharm/documentation/" TargetMode="External"/><Relationship Id="rId6" Type="http://schemas.openxmlformats.org/officeDocument/2006/relationships/hyperlink" Target="https://docs.google.com/document/d/1DPZBUj2S0nLwnCvZh2fnJ3sy3JxM-jCogh-AcVxmmH8/edit?usp=shar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docs.google.com/presentation/d/1n2RlMdmv1p25Xy5thJUhkKGvjtV-dkAIsUXP-AL4ffI/edit#slide=id.g362da58057_0_1"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hyperlink" Target="https://blog.jupyter.org/jupyterlab-is-ready-for-users-5a6f039b8906"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2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hyperlink" Target="https://www.datacamp.com/community/tutorials/data-science-python-ide" TargetMode="External"/><Relationship Id="rId4" Type="http://schemas.openxmlformats.org/officeDocument/2006/relationships/hyperlink" Target="https://www.python.org/dev/peps/pep-0008/" TargetMode="External"/><Relationship Id="rId5" Type="http://schemas.openxmlformats.org/officeDocument/2006/relationships/hyperlink" Target="https://docs.python.org/3/library/typing.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s://www.jetbrains.com/pycharm/download/#section=mac" TargetMode="External"/><Relationship Id="rId4" Type="http://schemas.openxmlformats.org/officeDocument/2006/relationships/hyperlink" Target="https://docs.google.com/document/d/1DPZBUj2S0nLwnCvZh2fnJ3sy3JxM-jCogh-AcVxmmH8/edit?usp=sharin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2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hyperlink" Target="http://maximomussini.com/posts/bash-git-prompt/" TargetMode="External"/><Relationship Id="rId4" Type="http://schemas.openxmlformats.org/officeDocument/2006/relationships/hyperlink" Target="https://www.jetbrains.com/help/pycharm/quick-start-guide.html" TargetMode="External"/><Relationship Id="rId5" Type="http://schemas.openxmlformats.org/officeDocument/2006/relationships/image" Target="../media/image3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s://www.git-tower.com/blog/command-line-cheat-sheet/" TargetMode="External"/><Relationship Id="rId4" Type="http://schemas.openxmlformats.org/officeDocument/2006/relationships/hyperlink" Target="http://simplyadvanced.net/blog/cheat-sheet-for-windows-command-promp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s://www.devrant.io/search?term=debugging" TargetMode="External"/><Relationship Id="rId4" Type="http://schemas.openxmlformats.org/officeDocument/2006/relationships/hyperlink" Target="http://geek-and-poke.com/geekandpoke/2014/2/23/dev-cycle-friday-evening-edition" TargetMode="External"/><Relationship Id="rId9" Type="http://schemas.openxmlformats.org/officeDocument/2006/relationships/hyperlink" Target="http://www.keepcalmandposters.com/poster/2443716_keep_calm_were_almost_done" TargetMode="External"/><Relationship Id="rId5" Type="http://schemas.openxmlformats.org/officeDocument/2006/relationships/hyperlink" Target="https://twitter.com/jakevdp/status/545584663566508033" TargetMode="External"/><Relationship Id="rId6" Type="http://schemas.openxmlformats.org/officeDocument/2006/relationships/hyperlink" Target="https://blog.revolutionanalytics.com/2018/06/pypl-programming-language-trends.html" TargetMode="External"/><Relationship Id="rId7" Type="http://schemas.openxmlformats.org/officeDocument/2006/relationships/hyperlink" Target="https://www.glasbergen.com/ngg_tag/manage-stress/" TargetMode="External"/><Relationship Id="rId8" Type="http://schemas.openxmlformats.org/officeDocument/2006/relationships/hyperlink" Target="https://pixabay.com/en/fireworks-new-year-s-eve-sparkler-199322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www.ikukuyeva.com/tutorials/machine-learning/ucla-stats-404-statistical-computing-and-programming" TargetMode="External"/><Relationship Id="rId4" Type="http://schemas.openxmlformats.org/officeDocument/2006/relationships/hyperlink" Target="https://github.com/ikukuyeva/Stats-404-W19-Statistical-Computing" TargetMode="External"/><Relationship Id="rId9" Type="http://schemas.openxmlformats.org/officeDocument/2006/relationships/hyperlink" Target="mailto:hwang16@ucla.edu" TargetMode="External"/><Relationship Id="rId5" Type="http://schemas.openxmlformats.org/officeDocument/2006/relationships/hyperlink" Target="https://goo.gl/BTYQxB" TargetMode="External"/><Relationship Id="rId6" Type="http://schemas.openxmlformats.org/officeDocument/2006/relationships/hyperlink" Target="http://www.library.ucla.edu/clicc/lending" TargetMode="External"/><Relationship Id="rId7" Type="http://schemas.openxmlformats.org/officeDocument/2006/relationships/hyperlink" Target="mailto:irina.kukuyeva@stat.ucla.edu" TargetMode="External"/><Relationship Id="rId8" Type="http://schemas.openxmlformats.org/officeDocument/2006/relationships/hyperlink" Target="https://mail.em.ucla.edu/owa/redir.aspx?C=w9WRWvmuQTrnobMff3oEcjUVIxjXIpwrOm0WDdSWqbY0IoKjk3fWCA..&amp;URL=https%3a%2f%2fzoom.us%2fj%2f622634325"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Welcome! Before class starts, please:</a:t>
            </a:r>
            <a:endParaRPr>
              <a:solidFill>
                <a:schemeClr val="dk1"/>
              </a:solidFill>
            </a:endParaRPr>
          </a:p>
        </p:txBody>
      </p:sp>
      <p:sp>
        <p:nvSpPr>
          <p:cNvPr id="61" name="Google Shape;61;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Please see slides: </a:t>
            </a:r>
            <a:r>
              <a:rPr lang="en" u="sng">
                <a:solidFill>
                  <a:schemeClr val="hlink"/>
                </a:solidFill>
                <a:hlinkClick r:id="rId3"/>
              </a:rPr>
              <a:t>https://goo.gl/yS153U</a:t>
            </a:r>
            <a:r>
              <a:rPr lang="en"/>
              <a:t> for links</a:t>
            </a:r>
            <a:endParaRPr/>
          </a:p>
          <a:p>
            <a:pPr indent="-342900" lvl="0" marL="457200" rtl="0" algn="l">
              <a:spcBef>
                <a:spcPts val="0"/>
              </a:spcBef>
              <a:spcAft>
                <a:spcPts val="0"/>
              </a:spcAft>
              <a:buSzPts val="1800"/>
              <a:buChar char="●"/>
            </a:pPr>
            <a:r>
              <a:rPr lang="en"/>
              <a:t>Download (and we’ll install together):</a:t>
            </a:r>
            <a:endParaRPr/>
          </a:p>
          <a:p>
            <a:pPr indent="-336550" lvl="1" marL="914400" rtl="0" algn="l">
              <a:spcBef>
                <a:spcPts val="0"/>
              </a:spcBef>
              <a:spcAft>
                <a:spcPts val="0"/>
              </a:spcAft>
              <a:buSzPts val="1700"/>
              <a:buChar char="○"/>
            </a:pPr>
            <a:r>
              <a:rPr lang="en" sz="1700" u="sng">
                <a:solidFill>
                  <a:schemeClr val="accent5"/>
                </a:solidFill>
                <a:hlinkClick r:id="rId4"/>
              </a:rPr>
              <a:t>Git</a:t>
            </a:r>
            <a:endParaRPr sz="1700"/>
          </a:p>
          <a:p>
            <a:pPr indent="-336550" lvl="1" marL="914400" rtl="0" algn="l">
              <a:spcBef>
                <a:spcPts val="0"/>
              </a:spcBef>
              <a:spcAft>
                <a:spcPts val="0"/>
              </a:spcAft>
              <a:buSzPts val="1700"/>
              <a:buChar char="○"/>
            </a:pPr>
            <a:r>
              <a:rPr lang="en" sz="1700" u="sng">
                <a:solidFill>
                  <a:schemeClr val="accent5"/>
                </a:solidFill>
                <a:hlinkClick r:id="rId5"/>
              </a:rPr>
              <a:t>SourceTree</a:t>
            </a:r>
            <a:r>
              <a:rPr lang="en" sz="1800"/>
              <a:t> (GUI for Git)</a:t>
            </a:r>
            <a:endParaRPr sz="1800"/>
          </a:p>
          <a:p>
            <a:pPr indent="-317500" lvl="1" marL="914400" rtl="0" algn="l">
              <a:spcBef>
                <a:spcPts val="0"/>
              </a:spcBef>
              <a:spcAft>
                <a:spcPts val="0"/>
              </a:spcAft>
              <a:buSzPts val="1400"/>
              <a:buChar char="○"/>
            </a:pPr>
            <a:r>
              <a:rPr lang="en" sz="1800" u="sng">
                <a:solidFill>
                  <a:schemeClr val="accent5"/>
                </a:solidFill>
                <a:hlinkClick r:id="rId6"/>
              </a:rPr>
              <a:t>Python</a:t>
            </a:r>
            <a:r>
              <a:rPr lang="en" sz="1800"/>
              <a:t> 3.5+</a:t>
            </a:r>
            <a:endParaRPr sz="1800"/>
          </a:p>
          <a:p>
            <a:pPr indent="-342900" lvl="1" marL="914400" rtl="0" algn="l">
              <a:spcBef>
                <a:spcPts val="0"/>
              </a:spcBef>
              <a:spcAft>
                <a:spcPts val="0"/>
              </a:spcAft>
              <a:buSzPts val="1800"/>
              <a:buChar char="○"/>
            </a:pPr>
            <a:r>
              <a:rPr lang="en" sz="1800" u="sng">
                <a:solidFill>
                  <a:schemeClr val="accent5"/>
                </a:solidFill>
                <a:hlinkClick r:id="rId7"/>
              </a:rPr>
              <a:t>PyCharm</a:t>
            </a:r>
            <a:r>
              <a:rPr lang="en" sz="1800"/>
              <a:t> Community Edition</a:t>
            </a:r>
            <a:endParaRPr sz="1800"/>
          </a:p>
          <a:p>
            <a:pPr indent="0" lvl="0" marL="0" rtl="0" algn="l">
              <a:spcBef>
                <a:spcPts val="1000"/>
              </a:spcBef>
              <a:spcAft>
                <a:spcPts val="1000"/>
              </a:spcAft>
              <a:buNone/>
            </a:pPr>
            <a:r>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3"/>
          <p:cNvSpPr txBox="1"/>
          <p:nvPr>
            <p:ph idx="1" type="body"/>
          </p:nvPr>
        </p:nvSpPr>
        <p:spPr>
          <a:xfrm>
            <a:off x="311700" y="1152475"/>
            <a:ext cx="8520600" cy="3718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66666"/>
              </a:buClr>
              <a:buSzPts val="1800"/>
              <a:buFont typeface="Proxima Nova"/>
              <a:buChar char="●"/>
            </a:pPr>
            <a:r>
              <a:rPr i="1" lang="en">
                <a:solidFill>
                  <a:srgbClr val="666666"/>
                </a:solidFill>
              </a:rPr>
              <a:t>Do</a:t>
            </a:r>
            <a:r>
              <a:rPr lang="en">
                <a:solidFill>
                  <a:srgbClr val="666666"/>
                </a:solidFill>
              </a:rPr>
              <a:t> attend the last 2 days of the quarter for the oral presentations. Otherwise, attendance is not mandatory</a:t>
            </a:r>
            <a:endParaRPr>
              <a:solidFill>
                <a:srgbClr val="666666"/>
              </a:solidFill>
            </a:endParaRPr>
          </a:p>
          <a:p>
            <a:pPr indent="-342900" lvl="0" marL="457200" marR="0" rtl="0" algn="l">
              <a:lnSpc>
                <a:spcPct val="115000"/>
              </a:lnSpc>
              <a:spcBef>
                <a:spcPts val="1000"/>
              </a:spcBef>
              <a:spcAft>
                <a:spcPts val="0"/>
              </a:spcAft>
              <a:buClr>
                <a:srgbClr val="666666"/>
              </a:buClr>
              <a:buSzPts val="1800"/>
              <a:buFont typeface="Proxima Nova"/>
              <a:buChar char="●"/>
            </a:pPr>
            <a:r>
              <a:rPr i="1" lang="en">
                <a:solidFill>
                  <a:srgbClr val="666666"/>
                </a:solidFill>
              </a:rPr>
              <a:t>Do</a:t>
            </a:r>
            <a:r>
              <a:rPr lang="en">
                <a:solidFill>
                  <a:srgbClr val="666666"/>
                </a:solidFill>
              </a:rPr>
              <a:t> let me know as soon as possible, if you are unable to make these dates, cannot fulfill the course requirements, or require special arrangements</a:t>
            </a:r>
            <a:endParaRPr>
              <a:solidFill>
                <a:srgbClr val="666666"/>
              </a:solidFill>
            </a:endParaRPr>
          </a:p>
          <a:p>
            <a:pPr indent="-342900" lvl="0" marL="457200" marR="0" rtl="0" algn="l">
              <a:lnSpc>
                <a:spcPct val="100000"/>
              </a:lnSpc>
              <a:spcBef>
                <a:spcPts val="1000"/>
              </a:spcBef>
              <a:spcAft>
                <a:spcPts val="0"/>
              </a:spcAft>
              <a:buClr>
                <a:srgbClr val="666666"/>
              </a:buClr>
              <a:buSzPts val="1800"/>
              <a:buFont typeface="Proxima Nova"/>
              <a:buChar char="●"/>
            </a:pPr>
            <a:r>
              <a:rPr i="1" lang="en">
                <a:solidFill>
                  <a:srgbClr val="666666"/>
                </a:solidFill>
              </a:rPr>
              <a:t>Do not</a:t>
            </a:r>
            <a:r>
              <a:rPr lang="en">
                <a:solidFill>
                  <a:srgbClr val="666666"/>
                </a:solidFill>
              </a:rPr>
              <a:t> submit late assignments or ask for extensions</a:t>
            </a:r>
            <a:endParaRPr>
              <a:solidFill>
                <a:srgbClr val="666666"/>
              </a:solidFill>
            </a:endParaRPr>
          </a:p>
          <a:p>
            <a:pPr indent="-342900" lvl="1" marL="914400" marR="0" rtl="0" algn="l">
              <a:lnSpc>
                <a:spcPct val="100000"/>
              </a:lnSpc>
              <a:spcBef>
                <a:spcPts val="0"/>
              </a:spcBef>
              <a:spcAft>
                <a:spcPts val="0"/>
              </a:spcAft>
              <a:buClr>
                <a:srgbClr val="666666"/>
              </a:buClr>
              <a:buSzPts val="1800"/>
              <a:buFont typeface="Proxima Nova"/>
              <a:buChar char="○"/>
            </a:pPr>
            <a:r>
              <a:rPr lang="en"/>
              <a:t>All homework assignments are posted and outlined in </a:t>
            </a:r>
            <a:r>
              <a:rPr lang="en" u="sng">
                <a:solidFill>
                  <a:srgbClr val="0000FF"/>
                </a:solidFill>
                <a:hlinkClick r:id="rId3"/>
              </a:rPr>
              <a:t>Syllabus</a:t>
            </a:r>
            <a:endParaRPr>
              <a:solidFill>
                <a:srgbClr val="666666"/>
              </a:solidFill>
            </a:endParaRPr>
          </a:p>
          <a:p>
            <a:pPr indent="-342900" lvl="1" marL="914400" marR="0" rtl="0" algn="l">
              <a:lnSpc>
                <a:spcPct val="115000"/>
              </a:lnSpc>
              <a:spcBef>
                <a:spcPts val="0"/>
              </a:spcBef>
              <a:spcAft>
                <a:spcPts val="0"/>
              </a:spcAft>
              <a:buClr>
                <a:srgbClr val="666666"/>
              </a:buClr>
              <a:buSzPts val="1800"/>
              <a:buFont typeface="Proxima Nova"/>
              <a:buChar char="○"/>
            </a:pPr>
            <a:r>
              <a:rPr lang="en">
                <a:solidFill>
                  <a:srgbClr val="666666"/>
                </a:solidFill>
              </a:rPr>
              <a:t>Note: lowest HW score will be dropped</a:t>
            </a:r>
            <a:endParaRPr>
              <a:solidFill>
                <a:srgbClr val="666666"/>
              </a:solidFill>
            </a:endParaRPr>
          </a:p>
        </p:txBody>
      </p:sp>
      <p:sp>
        <p:nvSpPr>
          <p:cNvPr id="133" name="Google Shape;13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Overview -- Admin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4"/>
          <p:cNvSpPr txBox="1"/>
          <p:nvPr>
            <p:ph idx="1" type="body"/>
          </p:nvPr>
        </p:nvSpPr>
        <p:spPr>
          <a:xfrm>
            <a:off x="311700" y="1152475"/>
            <a:ext cx="8520600" cy="3718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66666"/>
              </a:buClr>
              <a:buSzPts val="1800"/>
              <a:buFont typeface="Proxima Nova"/>
              <a:buChar char="●"/>
            </a:pPr>
            <a:r>
              <a:rPr i="1" lang="en">
                <a:solidFill>
                  <a:srgbClr val="666666"/>
                </a:solidFill>
              </a:rPr>
              <a:t>Do</a:t>
            </a:r>
            <a:r>
              <a:rPr lang="en">
                <a:solidFill>
                  <a:srgbClr val="666666"/>
                </a:solidFill>
              </a:rPr>
              <a:t> work independently for all homework assignments and on the project and presentation</a:t>
            </a:r>
            <a:endParaRPr>
              <a:solidFill>
                <a:srgbClr val="666666"/>
              </a:solidFill>
            </a:endParaRPr>
          </a:p>
          <a:p>
            <a:pPr indent="-342900" lvl="0" marL="457200" marR="0" rtl="0" algn="l">
              <a:lnSpc>
                <a:spcPct val="114000"/>
              </a:lnSpc>
              <a:spcBef>
                <a:spcPts val="600"/>
              </a:spcBef>
              <a:spcAft>
                <a:spcPts val="0"/>
              </a:spcAft>
              <a:buClr>
                <a:srgbClr val="666666"/>
              </a:buClr>
              <a:buSzPts val="1800"/>
              <a:buFont typeface="Proxima Nova"/>
              <a:buChar char="●"/>
            </a:pPr>
            <a:r>
              <a:rPr lang="en">
                <a:solidFill>
                  <a:srgbClr val="666666"/>
                </a:solidFill>
              </a:rPr>
              <a:t>Grading:</a:t>
            </a:r>
            <a:endParaRPr>
              <a:solidFill>
                <a:srgbClr val="666666"/>
              </a:solidFill>
            </a:endParaRPr>
          </a:p>
          <a:p>
            <a:pPr indent="-330200" lvl="1" marL="914400" marR="0" rtl="0" algn="l">
              <a:lnSpc>
                <a:spcPct val="114000"/>
              </a:lnSpc>
              <a:spcBef>
                <a:spcPts val="0"/>
              </a:spcBef>
              <a:spcAft>
                <a:spcPts val="0"/>
              </a:spcAft>
              <a:buClr>
                <a:srgbClr val="666666"/>
              </a:buClr>
              <a:buSzPts val="1600"/>
              <a:buFont typeface="Proxima Nova"/>
              <a:buChar char="○"/>
            </a:pPr>
            <a:r>
              <a:rPr lang="en" sz="1600">
                <a:solidFill>
                  <a:srgbClr val="666666"/>
                </a:solidFill>
              </a:rPr>
              <a:t>Homework and labs: 60% (lowest grade dropped)</a:t>
            </a:r>
            <a:endParaRPr sz="1600">
              <a:solidFill>
                <a:srgbClr val="666666"/>
              </a:solidFill>
            </a:endParaRPr>
          </a:p>
          <a:p>
            <a:pPr indent="-330200" lvl="1" marL="914400" marR="0" rtl="0" algn="l">
              <a:lnSpc>
                <a:spcPct val="114000"/>
              </a:lnSpc>
              <a:spcBef>
                <a:spcPts val="0"/>
              </a:spcBef>
              <a:spcAft>
                <a:spcPts val="0"/>
              </a:spcAft>
              <a:buClr>
                <a:srgbClr val="666666"/>
              </a:buClr>
              <a:buSzPts val="1600"/>
              <a:buFont typeface="Proxima Nova"/>
              <a:buChar char="○"/>
            </a:pPr>
            <a:r>
              <a:rPr lang="en" sz="1600">
                <a:solidFill>
                  <a:srgbClr val="666666"/>
                </a:solidFill>
              </a:rPr>
              <a:t>Final project:</a:t>
            </a:r>
            <a:endParaRPr sz="1600">
              <a:solidFill>
                <a:srgbClr val="666666"/>
              </a:solidFill>
            </a:endParaRPr>
          </a:p>
          <a:p>
            <a:pPr indent="-330200" lvl="2" marL="1371600" rtl="0" algn="l">
              <a:spcBef>
                <a:spcPts val="0"/>
              </a:spcBef>
              <a:spcAft>
                <a:spcPts val="0"/>
              </a:spcAft>
              <a:buClr>
                <a:srgbClr val="666666"/>
              </a:buClr>
              <a:buSzPts val="1600"/>
              <a:buFont typeface="Proxima Nova"/>
              <a:buAutoNum type="romanLcPeriod"/>
            </a:pPr>
            <a:r>
              <a:rPr lang="en" sz="1600">
                <a:solidFill>
                  <a:srgbClr val="666666"/>
                </a:solidFill>
              </a:rPr>
              <a:t>Presentation + attendance: 15%</a:t>
            </a:r>
            <a:endParaRPr sz="1600">
              <a:solidFill>
                <a:srgbClr val="666666"/>
              </a:solidFill>
            </a:endParaRPr>
          </a:p>
          <a:p>
            <a:pPr indent="-330200" lvl="2" marL="1371600" rtl="0" algn="l">
              <a:spcBef>
                <a:spcPts val="0"/>
              </a:spcBef>
              <a:spcAft>
                <a:spcPts val="0"/>
              </a:spcAft>
              <a:buClr>
                <a:srgbClr val="666666"/>
              </a:buClr>
              <a:buSzPts val="1600"/>
              <a:buFont typeface="Proxima Nova"/>
              <a:buAutoNum type="romanLcPeriod"/>
            </a:pPr>
            <a:r>
              <a:rPr lang="en" sz="1600">
                <a:solidFill>
                  <a:srgbClr val="666666"/>
                </a:solidFill>
              </a:rPr>
              <a:t>Write-up: 15%</a:t>
            </a:r>
            <a:endParaRPr sz="1600">
              <a:solidFill>
                <a:srgbClr val="666666"/>
              </a:solidFill>
            </a:endParaRPr>
          </a:p>
          <a:p>
            <a:pPr indent="-330200" lvl="2" marL="1371600" rtl="0" algn="l">
              <a:spcBef>
                <a:spcPts val="0"/>
              </a:spcBef>
              <a:spcAft>
                <a:spcPts val="0"/>
              </a:spcAft>
              <a:buClr>
                <a:srgbClr val="666666"/>
              </a:buClr>
              <a:buSzPts val="1600"/>
              <a:buFont typeface="Proxima Nova"/>
              <a:buAutoNum type="romanLcPeriod"/>
            </a:pPr>
            <a:r>
              <a:rPr lang="en" sz="1600">
                <a:solidFill>
                  <a:srgbClr val="666666"/>
                </a:solidFill>
              </a:rPr>
              <a:t>Code: 10%</a:t>
            </a:r>
            <a:endParaRPr sz="1600">
              <a:solidFill>
                <a:srgbClr val="666666"/>
              </a:solidFill>
            </a:endParaRPr>
          </a:p>
          <a:p>
            <a:pPr indent="-330200" lvl="1" marL="914400" rtl="0" algn="l">
              <a:spcBef>
                <a:spcPts val="0"/>
              </a:spcBef>
              <a:spcAft>
                <a:spcPts val="0"/>
              </a:spcAft>
              <a:buClr>
                <a:srgbClr val="666666"/>
              </a:buClr>
              <a:buSzPts val="1600"/>
              <a:buFont typeface="Arial"/>
              <a:buChar char="○"/>
            </a:pPr>
            <a:r>
              <a:rPr lang="en" sz="1600">
                <a:solidFill>
                  <a:srgbClr val="666666"/>
                </a:solidFill>
              </a:rPr>
              <a:t>NOTE: </a:t>
            </a:r>
            <a:r>
              <a:rPr lang="en" sz="1600"/>
              <a:t>All homework assignments are posted and outlined in </a:t>
            </a:r>
            <a:r>
              <a:rPr lang="en" sz="1600" u="sng">
                <a:solidFill>
                  <a:srgbClr val="0000FF"/>
                </a:solidFill>
                <a:hlinkClick r:id="rId3"/>
              </a:rPr>
              <a:t>Syllabus</a:t>
            </a:r>
            <a:endParaRPr sz="1600">
              <a:solidFill>
                <a:srgbClr val="666666"/>
              </a:solidFill>
            </a:endParaRPr>
          </a:p>
          <a:p>
            <a:pPr indent="0" lvl="0" marL="0" marR="0" rtl="0" algn="l">
              <a:lnSpc>
                <a:spcPct val="115000"/>
              </a:lnSpc>
              <a:spcBef>
                <a:spcPts val="0"/>
              </a:spcBef>
              <a:spcAft>
                <a:spcPts val="1000"/>
              </a:spcAft>
              <a:buNone/>
            </a:pPr>
            <a:r>
              <a:t/>
            </a:r>
            <a:endParaRPr>
              <a:solidFill>
                <a:srgbClr val="666666"/>
              </a:solidFill>
            </a:endParaRPr>
          </a:p>
        </p:txBody>
      </p:sp>
      <p:sp>
        <p:nvSpPr>
          <p:cNvPr id="139" name="Google Shape;139;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Overview -- Admin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Final Project</a:t>
            </a:r>
            <a:endParaRPr/>
          </a:p>
        </p:txBody>
      </p:sp>
      <p:sp>
        <p:nvSpPr>
          <p:cNvPr id="145" name="Google Shape;145;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666666"/>
              </a:buClr>
              <a:buSzPts val="1800"/>
              <a:buChar char="●"/>
            </a:pPr>
            <a:r>
              <a:rPr lang="en">
                <a:solidFill>
                  <a:srgbClr val="666666"/>
                </a:solidFill>
              </a:rPr>
              <a:t>Goal: Use Python and tools learned in this class to answer a business question based on a data set of your choice</a:t>
            </a:r>
            <a:endParaRPr>
              <a:solidFill>
                <a:srgbClr val="666666"/>
              </a:solidFill>
            </a:endParaRPr>
          </a:p>
          <a:p>
            <a:pPr indent="-342900" lvl="0" marL="457200" rtl="0" algn="l">
              <a:spcBef>
                <a:spcPts val="1000"/>
              </a:spcBef>
              <a:spcAft>
                <a:spcPts val="0"/>
              </a:spcAft>
              <a:buClr>
                <a:srgbClr val="666666"/>
              </a:buClr>
              <a:buSzPts val="1800"/>
              <a:buChar char="●"/>
            </a:pPr>
            <a:r>
              <a:rPr lang="en">
                <a:solidFill>
                  <a:srgbClr val="666666"/>
                </a:solidFill>
              </a:rPr>
              <a:t>Deliverable should s</a:t>
            </a:r>
            <a:r>
              <a:rPr lang="en" sz="1800">
                <a:solidFill>
                  <a:srgbClr val="666666"/>
                </a:solidFill>
              </a:rPr>
              <a:t>howcase</a:t>
            </a:r>
            <a:r>
              <a:rPr lang="en">
                <a:solidFill>
                  <a:srgbClr val="666666"/>
                </a:solidFill>
              </a:rPr>
              <a:t>:</a:t>
            </a:r>
            <a:endParaRPr>
              <a:solidFill>
                <a:srgbClr val="666666"/>
              </a:solidFill>
            </a:endParaRPr>
          </a:p>
          <a:p>
            <a:pPr indent="-317500" lvl="1" marL="1371600" rtl="0" algn="l">
              <a:spcBef>
                <a:spcPts val="0"/>
              </a:spcBef>
              <a:spcAft>
                <a:spcPts val="0"/>
              </a:spcAft>
              <a:buClr>
                <a:srgbClr val="666666"/>
              </a:buClr>
              <a:buSzPts val="1400"/>
              <a:buChar char="○"/>
            </a:pPr>
            <a:r>
              <a:rPr lang="en" sz="1800">
                <a:solidFill>
                  <a:srgbClr val="666666"/>
                </a:solidFill>
              </a:rPr>
              <a:t>Business knowledge </a:t>
            </a:r>
            <a:endParaRPr sz="1800">
              <a:solidFill>
                <a:srgbClr val="666666"/>
              </a:solidFill>
            </a:endParaRPr>
          </a:p>
          <a:p>
            <a:pPr indent="-317500" lvl="1" marL="1371600" rtl="0" algn="l">
              <a:spcBef>
                <a:spcPts val="0"/>
              </a:spcBef>
              <a:spcAft>
                <a:spcPts val="0"/>
              </a:spcAft>
              <a:buClr>
                <a:srgbClr val="666666"/>
              </a:buClr>
              <a:buSzPts val="1400"/>
              <a:buChar char="○"/>
            </a:pPr>
            <a:r>
              <a:rPr lang="en" sz="1800">
                <a:solidFill>
                  <a:srgbClr val="666666"/>
                </a:solidFill>
              </a:rPr>
              <a:t>Communication</a:t>
            </a:r>
            <a:endParaRPr sz="1800">
              <a:solidFill>
                <a:srgbClr val="666666"/>
              </a:solidFill>
            </a:endParaRPr>
          </a:p>
          <a:p>
            <a:pPr indent="-317500" lvl="1" marL="1371600" rtl="0" algn="l">
              <a:spcBef>
                <a:spcPts val="0"/>
              </a:spcBef>
              <a:spcAft>
                <a:spcPts val="0"/>
              </a:spcAft>
              <a:buClr>
                <a:srgbClr val="666666"/>
              </a:buClr>
              <a:buSzPts val="1400"/>
              <a:buChar char="○"/>
            </a:pPr>
            <a:r>
              <a:rPr lang="en" sz="1800">
                <a:solidFill>
                  <a:srgbClr val="666666"/>
                </a:solidFill>
              </a:rPr>
              <a:t>Statistics/machine learning knowledge </a:t>
            </a:r>
            <a:endParaRPr sz="1800">
              <a:solidFill>
                <a:srgbClr val="666666"/>
              </a:solidFill>
            </a:endParaRPr>
          </a:p>
          <a:p>
            <a:pPr indent="-317500" lvl="1" marL="1371600" rtl="0" algn="l">
              <a:spcBef>
                <a:spcPts val="0"/>
              </a:spcBef>
              <a:spcAft>
                <a:spcPts val="0"/>
              </a:spcAft>
              <a:buClr>
                <a:srgbClr val="666666"/>
              </a:buClr>
              <a:buSzPts val="1400"/>
              <a:buChar char="○"/>
            </a:pPr>
            <a:r>
              <a:rPr lang="en" sz="1800">
                <a:solidFill>
                  <a:srgbClr val="666666"/>
                </a:solidFill>
              </a:rPr>
              <a:t>Coding skills</a:t>
            </a:r>
            <a:endParaRPr/>
          </a:p>
          <a:p>
            <a:pPr indent="-342900" lvl="0" marL="457200" rtl="0" algn="l">
              <a:spcBef>
                <a:spcPts val="1000"/>
              </a:spcBef>
              <a:spcAft>
                <a:spcPts val="0"/>
              </a:spcAft>
              <a:buSzPts val="1800"/>
              <a:buChar char="●"/>
            </a:pPr>
            <a:r>
              <a:rPr lang="en"/>
              <a:t>TIP: </a:t>
            </a:r>
            <a:r>
              <a:rPr i="1" lang="en"/>
              <a:t>Do</a:t>
            </a:r>
            <a:r>
              <a:rPr lang="en"/>
              <a:t> solicit scientific review(s) and/or code review(s) from colleagues</a:t>
            </a:r>
            <a:endParaRPr>
              <a:solidFill>
                <a:srgbClr val="666666"/>
              </a:solidFill>
            </a:endParaRPr>
          </a:p>
          <a:p>
            <a:pPr indent="0" lvl="0" marL="0" rtl="0" algn="l">
              <a:spcBef>
                <a:spcPts val="1000"/>
              </a:spcBef>
              <a:spcAft>
                <a:spcPts val="1000"/>
              </a:spcAft>
              <a:buNone/>
            </a:pPr>
            <a:r>
              <a:t/>
            </a:r>
            <a:endParaRPr>
              <a:solidFill>
                <a:schemeClr val="accent3"/>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Homework Assignments</a:t>
            </a:r>
            <a:endParaRPr/>
          </a:p>
        </p:txBody>
      </p:sp>
      <p:sp>
        <p:nvSpPr>
          <p:cNvPr id="151" name="Google Shape;151;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1000"/>
              </a:spcBef>
              <a:spcAft>
                <a:spcPts val="0"/>
              </a:spcAft>
              <a:buSzPts val="1800"/>
              <a:buChar char="●"/>
            </a:pPr>
            <a:r>
              <a:rPr lang="en">
                <a:solidFill>
                  <a:srgbClr val="666666"/>
                </a:solidFill>
              </a:rPr>
              <a:t>HW 1: (slide 59) includes picking </a:t>
            </a:r>
            <a:r>
              <a:rPr lang="en">
                <a:solidFill>
                  <a:srgbClr val="666666"/>
                </a:solidFill>
              </a:rPr>
              <a:t>business</a:t>
            </a:r>
            <a:r>
              <a:rPr lang="en">
                <a:solidFill>
                  <a:srgbClr val="666666"/>
                </a:solidFill>
              </a:rPr>
              <a:t> topic and data set for final project</a:t>
            </a:r>
            <a:endParaRPr>
              <a:solidFill>
                <a:srgbClr val="666666"/>
              </a:solidFill>
            </a:endParaRPr>
          </a:p>
          <a:p>
            <a:pPr indent="-342900" lvl="0" marL="457200" rtl="0" algn="l">
              <a:spcBef>
                <a:spcPts val="1000"/>
              </a:spcBef>
              <a:spcAft>
                <a:spcPts val="0"/>
              </a:spcAft>
              <a:buClr>
                <a:srgbClr val="666666"/>
              </a:buClr>
              <a:buSzPts val="1800"/>
              <a:buChar char="●"/>
            </a:pPr>
            <a:r>
              <a:rPr lang="en">
                <a:solidFill>
                  <a:srgbClr val="666666"/>
                </a:solidFill>
              </a:rPr>
              <a:t>HW 2: </a:t>
            </a:r>
            <a:r>
              <a:rPr lang="en"/>
              <a:t>EDA of your data set</a:t>
            </a:r>
            <a:endParaRPr/>
          </a:p>
          <a:p>
            <a:pPr indent="-342900" lvl="0" marL="457200" rtl="0" algn="l">
              <a:spcBef>
                <a:spcPts val="1000"/>
              </a:spcBef>
              <a:spcAft>
                <a:spcPts val="0"/>
              </a:spcAft>
              <a:buClr>
                <a:srgbClr val="666666"/>
              </a:buClr>
              <a:buSzPts val="1800"/>
              <a:buChar char="●"/>
            </a:pPr>
            <a:r>
              <a:rPr lang="en">
                <a:solidFill>
                  <a:srgbClr val="666666"/>
                </a:solidFill>
              </a:rPr>
              <a:t>HW 3: (1) </a:t>
            </a:r>
            <a:r>
              <a:rPr lang="en" sz="1800"/>
              <a:t>Feature engineering and model estimation for your data set and </a:t>
            </a:r>
            <a:endParaRPr sz="1800"/>
          </a:p>
          <a:p>
            <a:pPr indent="0" lvl="0" marL="914400" rtl="0" algn="l">
              <a:spcBef>
                <a:spcPts val="0"/>
              </a:spcBef>
              <a:spcAft>
                <a:spcPts val="0"/>
              </a:spcAft>
              <a:buNone/>
            </a:pPr>
            <a:r>
              <a:rPr lang="en"/>
              <a:t>   </a:t>
            </a:r>
            <a:r>
              <a:rPr lang="en" sz="1800"/>
              <a:t>(2)</a:t>
            </a:r>
            <a:r>
              <a:rPr lang="en"/>
              <a:t> </a:t>
            </a:r>
            <a:r>
              <a:rPr lang="en" sz="1800"/>
              <a:t>Trying different model and different loss function to improve model </a:t>
            </a:r>
            <a:endParaRPr sz="1800"/>
          </a:p>
          <a:p>
            <a:pPr indent="0" lvl="0" marL="914400" rtl="0" algn="l">
              <a:spcBef>
                <a:spcPts val="0"/>
              </a:spcBef>
              <a:spcAft>
                <a:spcPts val="0"/>
              </a:spcAft>
              <a:buNone/>
            </a:pPr>
            <a:r>
              <a:rPr lang="en"/>
              <a:t>         </a:t>
            </a:r>
            <a:r>
              <a:rPr lang="en" sz="1800"/>
              <a:t>performance (accuracy); explain what chose and why</a:t>
            </a:r>
            <a:endParaRPr sz="1800"/>
          </a:p>
          <a:p>
            <a:pPr indent="-342900" lvl="0" marL="457200" rtl="0" algn="l">
              <a:spcBef>
                <a:spcPts val="1000"/>
              </a:spcBef>
              <a:spcAft>
                <a:spcPts val="0"/>
              </a:spcAft>
              <a:buClr>
                <a:srgbClr val="666666"/>
              </a:buClr>
              <a:buSzPts val="1800"/>
              <a:buChar char="●"/>
            </a:pPr>
            <a:r>
              <a:rPr lang="en"/>
              <a:t>HW 4: Improve model performance (speed)</a:t>
            </a:r>
            <a:endParaRPr/>
          </a:p>
          <a:p>
            <a:pPr indent="-342900" lvl="0" marL="457200" rtl="0" algn="l">
              <a:spcBef>
                <a:spcPts val="1000"/>
              </a:spcBef>
              <a:spcAft>
                <a:spcPts val="0"/>
              </a:spcAft>
              <a:buClr>
                <a:srgbClr val="666666"/>
              </a:buClr>
              <a:buSzPts val="1800"/>
              <a:buChar char="●"/>
            </a:pPr>
            <a:r>
              <a:rPr lang="en"/>
              <a:t>HW 5: Add testing suite of at least 1 function to your codebase</a:t>
            </a:r>
            <a:endParaRPr/>
          </a:p>
          <a:p>
            <a:pPr indent="0" lvl="0" marL="0" rtl="0" algn="l">
              <a:spcBef>
                <a:spcPts val="1000"/>
              </a:spcBef>
              <a:spcAft>
                <a:spcPts val="0"/>
              </a:spcAft>
              <a:buNone/>
            </a:pPr>
            <a:r>
              <a:t/>
            </a:r>
            <a:endParaRPr>
              <a:solidFill>
                <a:srgbClr val="666666"/>
              </a:solidFill>
            </a:endParaRPr>
          </a:p>
          <a:p>
            <a:pPr indent="0" lvl="0" marL="0" rtl="0" algn="l">
              <a:spcBef>
                <a:spcPts val="1000"/>
              </a:spcBef>
              <a:spcAft>
                <a:spcPts val="1000"/>
              </a:spcAft>
              <a:buNone/>
            </a:pPr>
            <a:r>
              <a:t/>
            </a:r>
            <a:endParaRPr>
              <a:solidFill>
                <a:schemeClr val="accent3"/>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27"/>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285F4"/>
                </a:solidFill>
              </a:rPr>
              <a:t>Meet your Neighbor(s)</a:t>
            </a:r>
            <a:endParaRPr sz="3600">
              <a:solidFill>
                <a:srgbClr val="4285F4"/>
              </a:solidFill>
            </a:endParaRPr>
          </a:p>
          <a:p>
            <a:pPr indent="0" lvl="0" marL="0" rtl="0" algn="ctr">
              <a:spcBef>
                <a:spcPts val="0"/>
              </a:spcBef>
              <a:spcAft>
                <a:spcPts val="0"/>
              </a:spcAft>
              <a:buNone/>
            </a:pPr>
            <a:r>
              <a:rPr lang="en" sz="3600">
                <a:solidFill>
                  <a:srgbClr val="4285F4"/>
                </a:solidFill>
              </a:rPr>
              <a:t>&amp; Get their Contact Information </a:t>
            </a:r>
            <a:endParaRPr sz="3600">
              <a:solidFill>
                <a:srgbClr val="4285F4"/>
              </a:solidFill>
            </a:endParaRPr>
          </a:p>
        </p:txBody>
      </p:sp>
      <p:sp>
        <p:nvSpPr>
          <p:cNvPr id="157" name="Google Shape;157;p27"/>
          <p:cNvSpPr txBox="1"/>
          <p:nvPr/>
        </p:nvSpPr>
        <p:spPr>
          <a:xfrm>
            <a:off x="3391800" y="3149275"/>
            <a:ext cx="2360400" cy="3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dk1"/>
                </a:solidFill>
                <a:latin typeface="Alfa Slab One"/>
                <a:ea typeface="Alfa Slab One"/>
                <a:cs typeface="Alfa Slab One"/>
                <a:sym typeface="Alfa Slab One"/>
              </a:rPr>
              <a:t>10</a:t>
            </a:r>
            <a:r>
              <a:rPr lang="en" sz="2400">
                <a:solidFill>
                  <a:schemeClr val="dk1"/>
                </a:solidFill>
                <a:latin typeface="Alfa Slab One"/>
                <a:ea typeface="Alfa Slab One"/>
                <a:cs typeface="Alfa Slab One"/>
                <a:sym typeface="Alfa Slab One"/>
              </a:rPr>
              <a:t> min break</a:t>
            </a:r>
            <a:endParaRPr sz="2400">
              <a:solidFill>
                <a:schemeClr val="dk1"/>
              </a:solidFill>
              <a:latin typeface="Alfa Slab One"/>
              <a:ea typeface="Alfa Slab One"/>
              <a:cs typeface="Alfa Slab One"/>
              <a:sym typeface="Alfa Slab On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8"/>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285F4"/>
                </a:solidFill>
              </a:rPr>
              <a:t>Software Setup/Onboarding</a:t>
            </a:r>
            <a:endParaRPr sz="4800">
              <a:solidFill>
                <a:srgbClr val="4285F4"/>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idx="1" type="body"/>
          </p:nvPr>
        </p:nvSpPr>
        <p:spPr>
          <a:xfrm>
            <a:off x="311700" y="1099650"/>
            <a:ext cx="4932000" cy="3822600"/>
          </a:xfrm>
          <a:prstGeom prst="rect">
            <a:avLst/>
          </a:prstGeom>
        </p:spPr>
        <p:txBody>
          <a:bodyPr anchorCtr="0" anchor="t" bIns="91425" lIns="91425" spcFirstLastPara="1" rIns="91425" wrap="square" tIns="91425">
            <a:noAutofit/>
          </a:bodyPr>
          <a:lstStyle/>
          <a:p>
            <a:pPr indent="0" lvl="0" marL="0" rtl="0" algn="l">
              <a:lnSpc>
                <a:spcPct val="112000"/>
              </a:lnSpc>
              <a:spcBef>
                <a:spcPts val="0"/>
              </a:spcBef>
              <a:spcAft>
                <a:spcPts val="0"/>
              </a:spcAft>
              <a:buNone/>
            </a:pPr>
            <a:r>
              <a:t/>
            </a:r>
            <a:endParaRPr/>
          </a:p>
          <a:p>
            <a:pPr indent="0" lvl="0" marL="0" rtl="0" algn="l">
              <a:lnSpc>
                <a:spcPct val="112000"/>
              </a:lnSpc>
              <a:spcBef>
                <a:spcPts val="0"/>
              </a:spcBef>
              <a:spcAft>
                <a:spcPts val="0"/>
              </a:spcAft>
              <a:buNone/>
            </a:pPr>
            <a:r>
              <a:t/>
            </a:r>
            <a:endParaRPr/>
          </a:p>
          <a:p>
            <a:pPr indent="0" lvl="0" marL="0" rtl="0" algn="l">
              <a:lnSpc>
                <a:spcPct val="112000"/>
              </a:lnSpc>
              <a:spcBef>
                <a:spcPts val="0"/>
              </a:spcBef>
              <a:spcAft>
                <a:spcPts val="0"/>
              </a:spcAft>
              <a:buNone/>
            </a:pPr>
            <a:r>
              <a:t/>
            </a:r>
            <a:endParaRPr/>
          </a:p>
          <a:p>
            <a:pPr indent="0" lvl="0" marL="0" rtl="0" algn="l">
              <a:lnSpc>
                <a:spcPct val="112000"/>
              </a:lnSpc>
              <a:spcBef>
                <a:spcPts val="0"/>
              </a:spcBef>
              <a:spcAft>
                <a:spcPts val="0"/>
              </a:spcAft>
              <a:buNone/>
            </a:pPr>
            <a:r>
              <a:t/>
            </a:r>
            <a:endParaRPr/>
          </a:p>
          <a:p>
            <a:pPr indent="0" lvl="0" marL="914400" rtl="0" algn="l">
              <a:lnSpc>
                <a:spcPct val="112000"/>
              </a:lnSpc>
              <a:spcBef>
                <a:spcPts val="0"/>
              </a:spcBef>
              <a:spcAft>
                <a:spcPts val="0"/>
              </a:spcAft>
              <a:buNone/>
            </a:pPr>
            <a:r>
              <a:t/>
            </a:r>
            <a:endParaRPr/>
          </a:p>
          <a:p>
            <a:pPr indent="-342900" lvl="0" marL="457200" rtl="0" algn="l">
              <a:lnSpc>
                <a:spcPct val="112000"/>
              </a:lnSpc>
              <a:spcBef>
                <a:spcPts val="0"/>
              </a:spcBef>
              <a:spcAft>
                <a:spcPts val="0"/>
              </a:spcAft>
              <a:buSzPts val="1800"/>
              <a:buChar char="●"/>
            </a:pPr>
            <a:r>
              <a:rPr lang="en"/>
              <a:t>Note: Software installation will be the hardest part of today -- and you may not finish during class (!)</a:t>
            </a:r>
            <a:endParaRPr/>
          </a:p>
          <a:p>
            <a:pPr indent="-342900" lvl="0" marL="457200" rtl="0" algn="l">
              <a:lnSpc>
                <a:spcPct val="100000"/>
              </a:lnSpc>
              <a:spcBef>
                <a:spcPts val="1000"/>
              </a:spcBef>
              <a:spcAft>
                <a:spcPts val="0"/>
              </a:spcAft>
              <a:buSzPts val="1800"/>
              <a:buChar char="●"/>
            </a:pPr>
            <a:r>
              <a:rPr lang="en"/>
              <a:t>If instructions here don’t work you, please raise your hand</a:t>
            </a:r>
            <a:endParaRPr/>
          </a:p>
          <a:p>
            <a:pPr indent="-342900" lvl="0" marL="457200" rtl="0" algn="l">
              <a:lnSpc>
                <a:spcPct val="112000"/>
              </a:lnSpc>
              <a:spcBef>
                <a:spcPts val="1000"/>
              </a:spcBef>
              <a:spcAft>
                <a:spcPts val="0"/>
              </a:spcAft>
              <a:buSzPts val="1800"/>
              <a:buChar char="●"/>
            </a:pPr>
            <a:r>
              <a:rPr lang="en"/>
              <a:t>Please share what did work for you </a:t>
            </a:r>
            <a:r>
              <a:rPr lang="en" u="sng">
                <a:solidFill>
                  <a:schemeClr val="accent5"/>
                </a:solidFill>
                <a:hlinkClick r:id="rId3"/>
              </a:rPr>
              <a:t>here</a:t>
            </a:r>
            <a:endParaRPr/>
          </a:p>
        </p:txBody>
      </p:sp>
      <p:sp>
        <p:nvSpPr>
          <p:cNvPr id="168" name="Google Shape;168;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Statistical Computing Environment</a:t>
            </a:r>
            <a:endParaRPr/>
          </a:p>
        </p:txBody>
      </p:sp>
      <p:pic>
        <p:nvPicPr>
          <p:cNvPr id="169" name="Google Shape;169;p29"/>
          <p:cNvPicPr preferRelativeResize="0"/>
          <p:nvPr/>
        </p:nvPicPr>
        <p:blipFill>
          <a:blip r:embed="rId4">
            <a:alphaModFix/>
          </a:blip>
          <a:stretch>
            <a:fillRect/>
          </a:stretch>
        </p:blipFill>
        <p:spPr>
          <a:xfrm>
            <a:off x="5313950" y="2422375"/>
            <a:ext cx="3518350" cy="2499875"/>
          </a:xfrm>
          <a:prstGeom prst="rect">
            <a:avLst/>
          </a:prstGeom>
          <a:noFill/>
          <a:ln>
            <a:noFill/>
          </a:ln>
        </p:spPr>
      </p:pic>
      <p:sp>
        <p:nvSpPr>
          <p:cNvPr id="170" name="Google Shape;170;p29"/>
          <p:cNvSpPr txBox="1"/>
          <p:nvPr/>
        </p:nvSpPr>
        <p:spPr>
          <a:xfrm>
            <a:off x="8152525" y="4509000"/>
            <a:ext cx="390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a:t>
            </a:r>
            <a:endParaRPr/>
          </a:p>
        </p:txBody>
      </p:sp>
      <p:graphicFrame>
        <p:nvGraphicFramePr>
          <p:cNvPr id="171" name="Google Shape;171;p29"/>
          <p:cNvGraphicFramePr/>
          <p:nvPr/>
        </p:nvGraphicFramePr>
        <p:xfrm>
          <a:off x="2490025" y="1175850"/>
          <a:ext cx="3000000" cy="3000000"/>
        </p:xfrm>
        <a:graphic>
          <a:graphicData uri="http://schemas.openxmlformats.org/drawingml/2006/table">
            <a:tbl>
              <a:tblPr>
                <a:noFill/>
                <a:tableStyleId>{44F07812-9BF8-4651-B12D-45B1EB5F4EB2}</a:tableStyleId>
              </a:tblPr>
              <a:tblGrid>
                <a:gridCol w="2145725"/>
                <a:gridCol w="2145725"/>
              </a:tblGrid>
              <a:tr h="457425">
                <a:tc>
                  <a:txBody>
                    <a:bodyPr>
                      <a:noAutofit/>
                    </a:bodyPr>
                    <a:lstStyle/>
                    <a:p>
                      <a:pPr indent="0" lvl="0" marL="0" rtl="0" algn="ctr">
                        <a:spcBef>
                          <a:spcPts val="0"/>
                        </a:spcBef>
                        <a:spcAft>
                          <a:spcPts val="0"/>
                        </a:spcAft>
                        <a:buNone/>
                      </a:pPr>
                      <a:r>
                        <a:rPr lang="en" sz="1600">
                          <a:latin typeface="Proxima Nova"/>
                          <a:ea typeface="Proxima Nova"/>
                          <a:cs typeface="Proxima Nova"/>
                          <a:sym typeface="Proxima Nova"/>
                        </a:rPr>
                        <a:t>Git</a:t>
                      </a:r>
                      <a:endParaRPr sz="16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600">
                          <a:latin typeface="Proxima Nova"/>
                          <a:ea typeface="Proxima Nova"/>
                          <a:cs typeface="Proxima Nova"/>
                          <a:sym typeface="Proxima Nova"/>
                        </a:rPr>
                        <a:t>Virtual Environments</a:t>
                      </a:r>
                      <a:endParaRPr sz="1600">
                        <a:latin typeface="Proxima Nova"/>
                        <a:ea typeface="Proxima Nova"/>
                        <a:cs typeface="Proxima Nova"/>
                        <a:sym typeface="Proxima Nova"/>
                      </a:endParaRPr>
                    </a:p>
                  </a:txBody>
                  <a:tcPr marT="91425" marB="91425" marR="91425" marL="91425"/>
                </a:tc>
              </a:tr>
              <a:tr h="339175">
                <a:tc>
                  <a:txBody>
                    <a:bodyPr>
                      <a:noAutofit/>
                    </a:bodyPr>
                    <a:lstStyle/>
                    <a:p>
                      <a:pPr indent="0" lvl="0" marL="0" rtl="0" algn="ctr">
                        <a:spcBef>
                          <a:spcPts val="0"/>
                        </a:spcBef>
                        <a:spcAft>
                          <a:spcPts val="0"/>
                        </a:spcAft>
                        <a:buNone/>
                      </a:pPr>
                      <a:r>
                        <a:rPr lang="en" sz="1600">
                          <a:latin typeface="Proxima Nova"/>
                          <a:ea typeface="Proxima Nova"/>
                          <a:cs typeface="Proxima Nova"/>
                          <a:sym typeface="Proxima Nova"/>
                        </a:rPr>
                        <a:t>SourceTree</a:t>
                      </a:r>
                      <a:endParaRPr sz="16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Clr>
                          <a:srgbClr val="000000"/>
                        </a:buClr>
                        <a:buSzPts val="1100"/>
                        <a:buFont typeface="Arial"/>
                        <a:buNone/>
                      </a:pPr>
                      <a:r>
                        <a:rPr lang="en" sz="1600">
                          <a:latin typeface="Proxima Nova"/>
                          <a:ea typeface="Proxima Nova"/>
                          <a:cs typeface="Proxima Nova"/>
                          <a:sym typeface="Proxima Nova"/>
                        </a:rPr>
                        <a:t>Jupyter Lab</a:t>
                      </a:r>
                      <a:endParaRPr sz="1600">
                        <a:latin typeface="Proxima Nova"/>
                        <a:ea typeface="Proxima Nova"/>
                        <a:cs typeface="Proxima Nova"/>
                        <a:sym typeface="Proxima Nova"/>
                      </a:endParaRPr>
                    </a:p>
                  </a:txBody>
                  <a:tcPr marT="91425" marB="91425" marR="91425" marL="91425"/>
                </a:tc>
              </a:tr>
              <a:tr h="339175">
                <a:tc>
                  <a:txBody>
                    <a:bodyPr>
                      <a:noAutofit/>
                    </a:bodyPr>
                    <a:lstStyle/>
                    <a:p>
                      <a:pPr indent="0" lvl="0" marL="0" rtl="0" algn="ctr">
                        <a:spcBef>
                          <a:spcPts val="0"/>
                        </a:spcBef>
                        <a:spcAft>
                          <a:spcPts val="0"/>
                        </a:spcAft>
                        <a:buNone/>
                      </a:pPr>
                      <a:r>
                        <a:rPr lang="en" sz="1600">
                          <a:latin typeface="Proxima Nova"/>
                          <a:ea typeface="Proxima Nova"/>
                          <a:cs typeface="Proxima Nova"/>
                          <a:sym typeface="Proxima Nova"/>
                        </a:rPr>
                        <a:t>Python 3.6+</a:t>
                      </a:r>
                      <a:endParaRPr sz="1600">
                        <a:latin typeface="Proxima Nova"/>
                        <a:ea typeface="Proxima Nova"/>
                        <a:cs typeface="Proxima Nova"/>
                        <a:sym typeface="Proxima Nova"/>
                      </a:endParaRPr>
                    </a:p>
                  </a:txBody>
                  <a:tcPr marT="91425" marB="91425" marR="91425" marL="91425"/>
                </a:tc>
                <a:tc>
                  <a:txBody>
                    <a:bodyPr>
                      <a:noAutofit/>
                    </a:bodyPr>
                    <a:lstStyle/>
                    <a:p>
                      <a:pPr indent="0" lvl="0" marL="0" rtl="0" algn="ctr">
                        <a:spcBef>
                          <a:spcPts val="0"/>
                        </a:spcBef>
                        <a:spcAft>
                          <a:spcPts val="0"/>
                        </a:spcAft>
                        <a:buNone/>
                      </a:pPr>
                      <a:r>
                        <a:rPr lang="en" sz="1600">
                          <a:latin typeface="Proxima Nova"/>
                          <a:ea typeface="Proxima Nova"/>
                          <a:cs typeface="Proxima Nova"/>
                          <a:sym typeface="Proxima Nova"/>
                        </a:rPr>
                        <a:t>PyCharm</a:t>
                      </a:r>
                      <a:endParaRPr sz="1600">
                        <a:latin typeface="Proxima Nova"/>
                        <a:ea typeface="Proxima Nova"/>
                        <a:cs typeface="Proxima Nova"/>
                        <a:sym typeface="Proxima Nova"/>
                      </a:endParaRPr>
                    </a:p>
                  </a:txBody>
                  <a:tcPr marT="91425" marB="91425" marR="91425" marL="91425"/>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rPr>
              <a:t>Why this Statistical Computing Environment?</a:t>
            </a:r>
            <a:endParaRPr sz="2600">
              <a:solidFill>
                <a:schemeClr val="dk1"/>
              </a:solidFill>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9250" lvl="0" marL="457200" marR="0" rtl="0" algn="l">
              <a:lnSpc>
                <a:spcPct val="150000"/>
              </a:lnSpc>
              <a:spcBef>
                <a:spcPts val="0"/>
              </a:spcBef>
              <a:spcAft>
                <a:spcPts val="0"/>
              </a:spcAft>
              <a:buSzPts val="1900"/>
              <a:buChar char="●"/>
            </a:pPr>
            <a:r>
              <a:rPr lang="en" sz="1900"/>
              <a:t>Used in industry → marketable skill (!)</a:t>
            </a:r>
            <a:endParaRPr sz="1900"/>
          </a:p>
          <a:p>
            <a:pPr indent="-349250" lvl="0" marL="457200" marR="0" rtl="0" algn="l">
              <a:lnSpc>
                <a:spcPct val="150000"/>
              </a:lnSpc>
              <a:spcBef>
                <a:spcPts val="0"/>
              </a:spcBef>
              <a:spcAft>
                <a:spcPts val="0"/>
              </a:spcAft>
              <a:buSzPts val="1900"/>
              <a:buChar char="●"/>
            </a:pPr>
            <a:r>
              <a:rPr lang="en" sz="1900"/>
              <a:t>Helps with r</a:t>
            </a:r>
            <a:r>
              <a:rPr lang="en" sz="1900"/>
              <a:t>eproducibility of results locally + in production</a:t>
            </a:r>
            <a:endParaRPr sz="1900"/>
          </a:p>
          <a:p>
            <a:pPr indent="-349250" lvl="0" marL="457200" marR="0" rtl="0" algn="l">
              <a:lnSpc>
                <a:spcPct val="115000"/>
              </a:lnSpc>
              <a:spcBef>
                <a:spcPts val="0"/>
              </a:spcBef>
              <a:spcAft>
                <a:spcPts val="0"/>
              </a:spcAft>
              <a:buSzPts val="1900"/>
              <a:buChar char="●"/>
            </a:pPr>
            <a:r>
              <a:rPr lang="en" sz="1900"/>
              <a:t>Eases collaboration with Data Analysts, Data Scientists, Data Engineers, Software Engineers and Leadership</a:t>
            </a:r>
            <a:endParaRPr sz="1900"/>
          </a:p>
          <a:p>
            <a:pPr indent="0" lvl="0" marL="0" marR="0" rtl="0" algn="l">
              <a:lnSpc>
                <a:spcPct val="115000"/>
              </a:lnSpc>
              <a:spcBef>
                <a:spcPts val="0"/>
              </a:spcBef>
              <a:spcAft>
                <a:spcPts val="1000"/>
              </a:spcAft>
              <a:buNone/>
            </a:pPr>
            <a:r>
              <a:t/>
            </a:r>
            <a:endParaRPr sz="19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No more:</a:t>
            </a:r>
            <a:endParaRPr sz="1700"/>
          </a:p>
          <a:p>
            <a:pPr indent="-336550" lvl="1" marL="914400" rtl="0" algn="l">
              <a:spcBef>
                <a:spcPts val="0"/>
              </a:spcBef>
              <a:spcAft>
                <a:spcPts val="0"/>
              </a:spcAft>
              <a:buSzPts val="1700"/>
              <a:buChar char="○"/>
            </a:pPr>
            <a:r>
              <a:rPr lang="en" sz="1700"/>
              <a:t>File_final.csv</a:t>
            </a:r>
            <a:endParaRPr sz="1700"/>
          </a:p>
          <a:p>
            <a:pPr indent="-336550" lvl="1" marL="914400" rtl="0" algn="l">
              <a:spcBef>
                <a:spcPts val="0"/>
              </a:spcBef>
              <a:spcAft>
                <a:spcPts val="0"/>
              </a:spcAft>
              <a:buSzPts val="1700"/>
              <a:buChar char="○"/>
            </a:pPr>
            <a:r>
              <a:rPr lang="en" sz="1700"/>
              <a:t>File_final2.csv</a:t>
            </a:r>
            <a:endParaRPr sz="1700"/>
          </a:p>
          <a:p>
            <a:pPr indent="-336550" lvl="1" marL="914400" rtl="0" algn="l">
              <a:spcBef>
                <a:spcPts val="0"/>
              </a:spcBef>
              <a:spcAft>
                <a:spcPts val="0"/>
              </a:spcAft>
              <a:buSzPts val="1700"/>
              <a:buChar char="○"/>
            </a:pPr>
            <a:r>
              <a:rPr lang="en" sz="1700"/>
              <a:t>File_final_final.csv</a:t>
            </a:r>
            <a:endParaRPr sz="1700"/>
          </a:p>
          <a:p>
            <a:pPr indent="-336550" lvl="1" marL="914400" rtl="0" algn="l">
              <a:spcBef>
                <a:spcPts val="0"/>
              </a:spcBef>
              <a:spcAft>
                <a:spcPts val="0"/>
              </a:spcAft>
              <a:buSzPts val="1700"/>
              <a:buChar char="○"/>
            </a:pPr>
            <a:r>
              <a:rPr lang="en" sz="1700"/>
              <a:t>…</a:t>
            </a:r>
            <a:endParaRPr sz="1700"/>
          </a:p>
          <a:p>
            <a:pPr indent="-336550" lvl="0" marL="457200" rtl="0" algn="l">
              <a:spcBef>
                <a:spcPts val="0"/>
              </a:spcBef>
              <a:spcAft>
                <a:spcPts val="0"/>
              </a:spcAft>
              <a:buSzPts val="1700"/>
              <a:buChar char="●"/>
            </a:pPr>
            <a:r>
              <a:rPr lang="en" sz="1700"/>
              <a:t>Easier to collaborate without emailing files</a:t>
            </a:r>
            <a:endParaRPr sz="1700"/>
          </a:p>
          <a:p>
            <a:pPr indent="-336550" lvl="0" marL="457200" rtl="0" algn="l">
              <a:spcBef>
                <a:spcPts val="0"/>
              </a:spcBef>
              <a:spcAft>
                <a:spcPts val="0"/>
              </a:spcAft>
              <a:buSzPts val="1700"/>
              <a:buChar char="●"/>
            </a:pPr>
            <a:r>
              <a:rPr lang="en" sz="1700"/>
              <a:t>Easier to maintain multiple versions of file and switch between them</a:t>
            </a:r>
            <a:endParaRPr sz="1700"/>
          </a:p>
          <a:p>
            <a:pPr indent="-336550" lvl="1" marL="914400" rtl="0" algn="l">
              <a:spcBef>
                <a:spcPts val="0"/>
              </a:spcBef>
              <a:spcAft>
                <a:spcPts val="0"/>
              </a:spcAft>
              <a:buSzPts val="1700"/>
              <a:buChar char="○"/>
            </a:pPr>
            <a:r>
              <a:rPr lang="en" sz="1700"/>
              <a:t>EX: resume tailored to different companies :)</a:t>
            </a:r>
            <a:endParaRPr sz="1700"/>
          </a:p>
          <a:p>
            <a:pPr indent="-336550" lvl="1" marL="914400" rtl="0" algn="l">
              <a:spcBef>
                <a:spcPts val="0"/>
              </a:spcBef>
              <a:spcAft>
                <a:spcPts val="0"/>
              </a:spcAft>
              <a:buSzPts val="1700"/>
              <a:buChar char="○"/>
            </a:pPr>
            <a:r>
              <a:rPr lang="en" sz="1700"/>
              <a:t>EX: talks/tutorials given at different times</a:t>
            </a:r>
            <a:endParaRPr sz="1700"/>
          </a:p>
          <a:p>
            <a:pPr indent="-336550" lvl="0" marL="457200" rtl="0" algn="l">
              <a:spcBef>
                <a:spcPts val="0"/>
              </a:spcBef>
              <a:spcAft>
                <a:spcPts val="0"/>
              </a:spcAft>
              <a:buSzPts val="1700"/>
              <a:buChar char="●"/>
            </a:pPr>
            <a:r>
              <a:rPr lang="en" sz="1700"/>
              <a:t>Easier to understand and undo changes if your code was ‘just’ working</a:t>
            </a:r>
            <a:endParaRPr sz="1700"/>
          </a:p>
          <a:p>
            <a:pPr indent="-336550" lvl="0" marL="457200" rtl="0" algn="l">
              <a:spcBef>
                <a:spcPts val="0"/>
              </a:spcBef>
              <a:spcAft>
                <a:spcPts val="0"/>
              </a:spcAft>
              <a:buSzPts val="1700"/>
              <a:buChar char="●"/>
            </a:pPr>
            <a:r>
              <a:rPr lang="en" sz="1700"/>
              <a:t>(many more)</a:t>
            </a:r>
            <a:endParaRPr sz="1700"/>
          </a:p>
          <a:p>
            <a:pPr indent="457200" lvl="0" marL="457200" rtl="0" algn="l">
              <a:spcBef>
                <a:spcPts val="1000"/>
              </a:spcBef>
              <a:spcAft>
                <a:spcPts val="0"/>
              </a:spcAft>
              <a:buNone/>
            </a:pPr>
            <a:r>
              <a:t/>
            </a:r>
            <a:endParaRPr sz="1700"/>
          </a:p>
          <a:p>
            <a:pPr indent="0" lvl="0" marL="0" rtl="0" algn="l">
              <a:spcBef>
                <a:spcPts val="1000"/>
              </a:spcBef>
              <a:spcAft>
                <a:spcPts val="1000"/>
              </a:spcAft>
              <a:buNone/>
            </a:pPr>
            <a:r>
              <a:t/>
            </a:r>
            <a:endParaRPr sz="1700"/>
          </a:p>
        </p:txBody>
      </p:sp>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Git?</a:t>
            </a:r>
            <a:endParaRPr/>
          </a:p>
          <a:p>
            <a:pPr indent="0" lvl="0" marL="0" rtl="0" algn="l">
              <a:spcBef>
                <a:spcPts val="0"/>
              </a:spcBef>
              <a:spcAft>
                <a:spcPts val="0"/>
              </a:spcAft>
              <a:buNone/>
            </a:pPr>
            <a:r>
              <a:t/>
            </a:r>
            <a:endParaRPr sz="2000">
              <a:solidFill>
                <a:schemeClr val="dk1"/>
              </a:solidFill>
            </a:endParaRPr>
          </a:p>
        </p:txBody>
      </p:sp>
      <p:sp>
        <p:nvSpPr>
          <p:cNvPr id="184" name="Google Shape;184;p31"/>
          <p:cNvSpPr txBox="1"/>
          <p:nvPr/>
        </p:nvSpPr>
        <p:spPr>
          <a:xfrm>
            <a:off x="8441400" y="2127700"/>
            <a:ext cx="390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[1]</a:t>
            </a:r>
            <a:endParaRPr/>
          </a:p>
        </p:txBody>
      </p:sp>
      <p:pic>
        <p:nvPicPr>
          <p:cNvPr descr="pasted-image.tiff" id="185" name="Google Shape;185;p31"/>
          <p:cNvPicPr preferRelativeResize="0"/>
          <p:nvPr/>
        </p:nvPicPr>
        <p:blipFill rotWithShape="1">
          <a:blip r:embed="rId3">
            <a:alphaModFix/>
          </a:blip>
          <a:srcRect b="0" l="0" r="0" t="0"/>
          <a:stretch/>
        </p:blipFill>
        <p:spPr>
          <a:xfrm>
            <a:off x="4227522" y="362290"/>
            <a:ext cx="4080204" cy="20960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Advantage of Git</a:t>
            </a:r>
            <a:r>
              <a:rPr lang="en"/>
              <a:t>: </a:t>
            </a:r>
            <a:endParaRPr/>
          </a:p>
          <a:p>
            <a:pPr indent="0" lvl="0" marL="0" rtl="0" algn="l">
              <a:spcBef>
                <a:spcPts val="0"/>
              </a:spcBef>
              <a:spcAft>
                <a:spcPts val="0"/>
              </a:spcAft>
              <a:buNone/>
            </a:pPr>
            <a:r>
              <a:rPr lang="en"/>
              <a:t>Provides ability to track </a:t>
            </a:r>
            <a:endParaRPr/>
          </a:p>
          <a:p>
            <a:pPr indent="0" lvl="0" marL="0" rtl="0" algn="l">
              <a:spcBef>
                <a:spcPts val="0"/>
              </a:spcBef>
              <a:spcAft>
                <a:spcPts val="0"/>
              </a:spcAft>
              <a:buNone/>
            </a:pPr>
            <a:r>
              <a:rPr lang="en"/>
              <a:t>changes in code and </a:t>
            </a:r>
            <a:endParaRPr/>
          </a:p>
          <a:p>
            <a:pPr indent="0" lvl="0" marL="0" rtl="0" algn="l">
              <a:spcBef>
                <a:spcPts val="0"/>
              </a:spcBef>
              <a:spcAft>
                <a:spcPts val="0"/>
              </a:spcAft>
              <a:buClr>
                <a:srgbClr val="000000"/>
              </a:buClr>
              <a:buSzPts val="1100"/>
              <a:buFont typeface="Arial"/>
              <a:buNone/>
            </a:pPr>
            <a:r>
              <a:rPr lang="en"/>
              <a:t>collaborate with colleagues. </a:t>
            </a:r>
            <a:endParaRPr/>
          </a:p>
          <a:p>
            <a:pPr indent="457200" lvl="0" marL="457200" rtl="0" algn="l">
              <a:spcBef>
                <a:spcPts val="0"/>
              </a:spcBef>
              <a:spcAft>
                <a:spcPts val="0"/>
              </a:spcAft>
              <a:buNone/>
            </a:pPr>
            <a:r>
              <a:t/>
            </a:r>
            <a:endParaRPr/>
          </a:p>
          <a:p>
            <a:pPr indent="0" lvl="0" marL="1371600" rtl="0" algn="l">
              <a:spcBef>
                <a:spcPts val="1000"/>
              </a:spcBef>
              <a:spcAft>
                <a:spcPts val="0"/>
              </a:spcAft>
              <a:buNone/>
            </a:pPr>
            <a:r>
              <a:rPr lang="en"/>
              <a:t>       </a:t>
            </a:r>
            <a:r>
              <a:rPr lang="en" sz="1700" u="sng">
                <a:solidFill>
                  <a:schemeClr val="hlink"/>
                </a:solidFill>
                <a:hlinkClick r:id="rId3"/>
              </a:rPr>
              <a:t>Git with cats</a:t>
            </a:r>
            <a:r>
              <a:rPr lang="en"/>
              <a:t> → </a:t>
            </a:r>
            <a:endParaRPr/>
          </a:p>
          <a:p>
            <a:pPr indent="457200" lvl="0" marL="457200" rtl="0" algn="l">
              <a:spcBef>
                <a:spcPts val="1000"/>
              </a:spcBef>
              <a:spcAft>
                <a:spcPts val="0"/>
              </a:spcAft>
              <a:buNone/>
            </a:pPr>
            <a:r>
              <a:t/>
            </a:r>
            <a:endParaRPr/>
          </a:p>
          <a:p>
            <a:pPr indent="0" lvl="0" marL="0" rtl="0" algn="l">
              <a:spcBef>
                <a:spcPts val="1000"/>
              </a:spcBef>
              <a:spcAft>
                <a:spcPts val="1000"/>
              </a:spcAft>
              <a:buNone/>
            </a:pPr>
            <a:r>
              <a:t/>
            </a:r>
            <a:endParaRPr/>
          </a:p>
        </p:txBody>
      </p:sp>
      <p:sp>
        <p:nvSpPr>
          <p:cNvPr id="191" name="Google Shape;191;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Git?</a:t>
            </a:r>
            <a:endParaRPr/>
          </a:p>
          <a:p>
            <a:pPr indent="0" lvl="0" marL="0" rtl="0" algn="l">
              <a:spcBef>
                <a:spcPts val="0"/>
              </a:spcBef>
              <a:spcAft>
                <a:spcPts val="0"/>
              </a:spcAft>
              <a:buNone/>
            </a:pPr>
            <a:r>
              <a:t/>
            </a:r>
            <a:endParaRPr sz="2000">
              <a:solidFill>
                <a:schemeClr val="dk1"/>
              </a:solidFill>
            </a:endParaRPr>
          </a:p>
        </p:txBody>
      </p:sp>
      <p:pic>
        <p:nvPicPr>
          <p:cNvPr id="192" name="Google Shape;192;p32"/>
          <p:cNvPicPr preferRelativeResize="0"/>
          <p:nvPr/>
        </p:nvPicPr>
        <p:blipFill>
          <a:blip r:embed="rId4">
            <a:alphaModFix/>
          </a:blip>
          <a:stretch>
            <a:fillRect/>
          </a:stretch>
        </p:blipFill>
        <p:spPr>
          <a:xfrm>
            <a:off x="3590500" y="884900"/>
            <a:ext cx="5332974" cy="3999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285F4"/>
                </a:solidFill>
              </a:rPr>
              <a:t>Stats 404: </a:t>
            </a:r>
            <a:endParaRPr sz="4800">
              <a:solidFill>
                <a:srgbClr val="4285F4"/>
              </a:solidFill>
            </a:endParaRPr>
          </a:p>
          <a:p>
            <a:pPr indent="0" lvl="0" marL="0" rtl="0" algn="ctr">
              <a:spcBef>
                <a:spcPts val="0"/>
              </a:spcBef>
              <a:spcAft>
                <a:spcPts val="0"/>
              </a:spcAft>
              <a:buNone/>
            </a:pPr>
            <a:r>
              <a:rPr lang="en" sz="4800">
                <a:solidFill>
                  <a:srgbClr val="4285F4"/>
                </a:solidFill>
              </a:rPr>
              <a:t>Computational Statistics</a:t>
            </a:r>
            <a:endParaRPr sz="4800">
              <a:solidFill>
                <a:srgbClr val="4285F4"/>
              </a:solidFill>
            </a:endParaRPr>
          </a:p>
        </p:txBody>
      </p:sp>
      <p:sp>
        <p:nvSpPr>
          <p:cNvPr id="67" name="Google Shape;67;p15"/>
          <p:cNvSpPr txBox="1"/>
          <p:nvPr>
            <p:ph idx="1" type="subTitle"/>
          </p:nvPr>
        </p:nvSpPr>
        <p:spPr>
          <a:xfrm>
            <a:off x="311700" y="3165823"/>
            <a:ext cx="8520600" cy="73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Irina Kukuyeva, Ph.D.</a:t>
            </a:r>
            <a:endParaRPr/>
          </a:p>
          <a:p>
            <a:pPr indent="0" lvl="0" marL="0" rtl="0" algn="l">
              <a:spcBef>
                <a:spcPts val="0"/>
              </a:spcBef>
              <a:spcAft>
                <a:spcPts val="0"/>
              </a:spcAft>
              <a:buClr>
                <a:srgbClr val="000000"/>
              </a:buClr>
              <a:buSzPts val="1100"/>
              <a:buFont typeface="Arial"/>
              <a:buNone/>
            </a:pPr>
            <a:r>
              <a:t/>
            </a:r>
            <a:endParaRPr sz="1600"/>
          </a:p>
          <a:p>
            <a:pPr indent="0" lvl="0" marL="0" rtl="0" algn="ctr">
              <a:spcBef>
                <a:spcPts val="0"/>
              </a:spcBef>
              <a:spcAft>
                <a:spcPts val="0"/>
              </a:spcAft>
              <a:buClr>
                <a:srgbClr val="000000"/>
              </a:buClr>
              <a:buSzPts val="1100"/>
              <a:buFont typeface="Arial"/>
              <a:buNone/>
            </a:pPr>
            <a:r>
              <a:rPr lang="en" sz="1600"/>
              <a:t>Class 0: January 9, 2019</a:t>
            </a:r>
            <a:endParaRPr sz="1600"/>
          </a:p>
          <a:p>
            <a:pPr indent="0" lvl="0" marL="0" rtl="0" algn="ctr">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 name="Shape 196"/>
        <p:cNvGrpSpPr/>
        <p:nvPr/>
      </p:nvGrpSpPr>
      <p:grpSpPr>
        <a:xfrm>
          <a:off x="0" y="0"/>
          <a:ext cx="0" cy="0"/>
          <a:chOff x="0" y="0"/>
          <a:chExt cx="0" cy="0"/>
        </a:xfrm>
      </p:grpSpPr>
      <p:sp>
        <p:nvSpPr>
          <p:cNvPr id="197" name="Google Shape;197;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 Terminology</a:t>
            </a:r>
            <a:endParaRPr/>
          </a:p>
        </p:txBody>
      </p:sp>
      <p:pic>
        <p:nvPicPr>
          <p:cNvPr id="198" name="Google Shape;198;p33"/>
          <p:cNvPicPr preferRelativeResize="0"/>
          <p:nvPr/>
        </p:nvPicPr>
        <p:blipFill>
          <a:blip r:embed="rId3">
            <a:alphaModFix/>
          </a:blip>
          <a:stretch>
            <a:fillRect/>
          </a:stretch>
        </p:blipFill>
        <p:spPr>
          <a:xfrm>
            <a:off x="2760900" y="1216875"/>
            <a:ext cx="6071422" cy="3207651"/>
          </a:xfrm>
          <a:prstGeom prst="rect">
            <a:avLst/>
          </a:prstGeom>
          <a:noFill/>
          <a:ln>
            <a:noFill/>
          </a:ln>
          <a:effectLst>
            <a:outerShdw blurRad="57150" rotWithShape="0" algn="bl" dir="5400000" dist="19050">
              <a:srgbClr val="000000">
                <a:alpha val="50000"/>
              </a:srgbClr>
            </a:outerShdw>
          </a:effectLst>
        </p:spPr>
      </p:pic>
      <p:sp>
        <p:nvSpPr>
          <p:cNvPr id="199" name="Google Shape;199;p33"/>
          <p:cNvSpPr txBox="1"/>
          <p:nvPr>
            <p:ph idx="1" type="body"/>
          </p:nvPr>
        </p:nvSpPr>
        <p:spPr>
          <a:xfrm>
            <a:off x="311700" y="1152475"/>
            <a:ext cx="2449200" cy="3836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Repositories</a:t>
            </a:r>
            <a:endParaRPr/>
          </a:p>
          <a:p>
            <a:pPr indent="-317500" lvl="1" marL="914400" rtl="0" algn="l">
              <a:spcBef>
                <a:spcPts val="0"/>
              </a:spcBef>
              <a:spcAft>
                <a:spcPts val="0"/>
              </a:spcAft>
              <a:buSzPts val="1400"/>
              <a:buChar char="○"/>
            </a:pPr>
            <a:r>
              <a:rPr lang="en"/>
              <a:t>Origin = cloud</a:t>
            </a:r>
            <a:endParaRPr/>
          </a:p>
          <a:p>
            <a:pPr indent="-317500" lvl="1" marL="914400" rtl="0" algn="l">
              <a:spcBef>
                <a:spcPts val="0"/>
              </a:spcBef>
              <a:spcAft>
                <a:spcPts val="0"/>
              </a:spcAft>
              <a:buSzPts val="1400"/>
              <a:buChar char="○"/>
            </a:pPr>
            <a:r>
              <a:rPr lang="en"/>
              <a:t>Master = local</a:t>
            </a:r>
            <a:endParaRPr/>
          </a:p>
          <a:p>
            <a:pPr indent="-342900" lvl="0" marL="457200" rtl="0" algn="l">
              <a:spcBef>
                <a:spcPts val="0"/>
              </a:spcBef>
              <a:spcAft>
                <a:spcPts val="0"/>
              </a:spcAft>
              <a:buSzPts val="1800"/>
              <a:buChar char="●"/>
            </a:pPr>
            <a:r>
              <a:rPr lang="en"/>
              <a:t>Unstaging = WIP</a:t>
            </a:r>
            <a:endParaRPr/>
          </a:p>
          <a:p>
            <a:pPr indent="-342900" lvl="0" marL="457200" rtl="0" algn="l">
              <a:spcBef>
                <a:spcPts val="0"/>
              </a:spcBef>
              <a:spcAft>
                <a:spcPts val="0"/>
              </a:spcAft>
              <a:buSzPts val="1800"/>
              <a:buChar char="●"/>
            </a:pPr>
            <a:r>
              <a:rPr lang="en"/>
              <a:t>Staged + Commit</a:t>
            </a:r>
            <a:endParaRPr/>
          </a:p>
          <a:p>
            <a:pPr indent="-317500" lvl="1" marL="914400" rtl="0" algn="l">
              <a:spcBef>
                <a:spcPts val="0"/>
              </a:spcBef>
              <a:spcAft>
                <a:spcPts val="0"/>
              </a:spcAft>
              <a:buSzPts val="1400"/>
              <a:buChar char="○"/>
            </a:pPr>
            <a:r>
              <a:rPr lang="en"/>
              <a:t>File changes</a:t>
            </a:r>
            <a:endParaRPr/>
          </a:p>
          <a:p>
            <a:pPr indent="0" lvl="0" marL="914400" rtl="0" algn="l">
              <a:spcBef>
                <a:spcPts val="0"/>
              </a:spcBef>
              <a:spcAft>
                <a:spcPts val="0"/>
              </a:spcAft>
              <a:buNone/>
            </a:pPr>
            <a:r>
              <a:rPr lang="en" sz="1400"/>
              <a:t>K</a:t>
            </a:r>
            <a:r>
              <a:rPr lang="en" sz="1400"/>
              <a:t>eeping</a:t>
            </a:r>
            <a:endParaRPr sz="1400"/>
          </a:p>
          <a:p>
            <a:pPr indent="-342900" lvl="0" marL="457200" rtl="0" algn="l">
              <a:spcBef>
                <a:spcPts val="0"/>
              </a:spcBef>
              <a:spcAft>
                <a:spcPts val="0"/>
              </a:spcAft>
              <a:buSzPts val="1800"/>
              <a:buChar char="●"/>
            </a:pPr>
            <a:r>
              <a:rPr lang="en"/>
              <a:t>Branches</a:t>
            </a:r>
            <a:endParaRPr/>
          </a:p>
          <a:p>
            <a:pPr indent="-317500" lvl="1" marL="914400" rtl="0" algn="l">
              <a:spcBef>
                <a:spcPts val="0"/>
              </a:spcBef>
              <a:spcAft>
                <a:spcPts val="0"/>
              </a:spcAft>
              <a:buSzPts val="1400"/>
              <a:buChar char="○"/>
            </a:pPr>
            <a:r>
              <a:rPr lang="en"/>
              <a:t>Color-coded diverging versions of code</a:t>
            </a:r>
            <a:endParaRPr/>
          </a:p>
          <a:p>
            <a:pPr indent="-317500" lvl="1" marL="914400" rtl="0" algn="l">
              <a:spcBef>
                <a:spcPts val="0"/>
              </a:spcBef>
              <a:spcAft>
                <a:spcPts val="0"/>
              </a:spcAft>
              <a:buSzPts val="1400"/>
              <a:buChar char="○"/>
            </a:pPr>
            <a:r>
              <a:rPr lang="en"/>
              <a:t>Active branch in bold</a:t>
            </a:r>
            <a:endParaRPr/>
          </a:p>
          <a:p>
            <a:pPr indent="0" lvl="0" marL="914400" rtl="0" algn="l">
              <a:spcBef>
                <a:spcPts val="0"/>
              </a:spcBef>
              <a:spcAft>
                <a:spcPts val="0"/>
              </a:spcAft>
              <a:buNone/>
            </a:pPr>
            <a:r>
              <a:t/>
            </a:r>
            <a:endParaRPr sz="1400"/>
          </a:p>
          <a:p>
            <a:pPr indent="0" lvl="0" marL="914400" rtl="0" algn="l">
              <a:spcBef>
                <a:spcPts val="0"/>
              </a:spcBef>
              <a:spcAft>
                <a:spcPts val="0"/>
              </a:spcAft>
              <a:buNone/>
            </a:pPr>
            <a:r>
              <a:t/>
            </a:r>
            <a:endParaRPr sz="1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3" name="Shape 203"/>
        <p:cNvGrpSpPr/>
        <p:nvPr/>
      </p:nvGrpSpPr>
      <p:grpSpPr>
        <a:xfrm>
          <a:off x="0" y="0"/>
          <a:ext cx="0" cy="0"/>
          <a:chOff x="0" y="0"/>
          <a:chExt cx="0" cy="0"/>
        </a:xfrm>
      </p:grpSpPr>
      <p:sp>
        <p:nvSpPr>
          <p:cNvPr id="204" name="Google Shape;204;p34"/>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Installation instructions:</a:t>
            </a:r>
            <a:endParaRPr/>
          </a:p>
          <a:p>
            <a:pPr indent="-336550" lvl="0" marL="457200" rtl="0" algn="l">
              <a:lnSpc>
                <a:spcPct val="114000"/>
              </a:lnSpc>
              <a:spcBef>
                <a:spcPts val="1000"/>
              </a:spcBef>
              <a:spcAft>
                <a:spcPts val="0"/>
              </a:spcAft>
              <a:buSzPts val="1700"/>
              <a:buChar char="●"/>
            </a:pPr>
            <a:r>
              <a:rPr lang="en" sz="1700"/>
              <a:t>Create an account with </a:t>
            </a:r>
            <a:r>
              <a:rPr lang="en" sz="1700" u="sng">
                <a:solidFill>
                  <a:schemeClr val="hlink"/>
                </a:solidFill>
                <a:hlinkClick r:id="rId3"/>
              </a:rPr>
              <a:t>GitHub</a:t>
            </a:r>
            <a:r>
              <a:rPr lang="en" sz="1700"/>
              <a:t> (if you don’t have one)</a:t>
            </a:r>
            <a:endParaRPr sz="1700"/>
          </a:p>
          <a:p>
            <a:pPr indent="-336550" lvl="0" marL="457200" rtl="0" algn="l">
              <a:lnSpc>
                <a:spcPct val="114000"/>
              </a:lnSpc>
              <a:spcBef>
                <a:spcPts val="0"/>
              </a:spcBef>
              <a:spcAft>
                <a:spcPts val="0"/>
              </a:spcAft>
              <a:buSzPts val="1700"/>
              <a:buChar char="●"/>
            </a:pPr>
            <a:r>
              <a:rPr lang="en" sz="1700"/>
              <a:t>Download and install </a:t>
            </a:r>
            <a:r>
              <a:rPr lang="en" sz="1700" u="sng">
                <a:solidFill>
                  <a:schemeClr val="hlink"/>
                </a:solidFill>
                <a:hlinkClick r:id="rId4"/>
              </a:rPr>
              <a:t>Git</a:t>
            </a:r>
            <a:endParaRPr sz="1700"/>
          </a:p>
          <a:p>
            <a:pPr indent="-336550" lvl="0" marL="457200" rtl="0" algn="l">
              <a:lnSpc>
                <a:spcPct val="114000"/>
              </a:lnSpc>
              <a:spcBef>
                <a:spcPts val="0"/>
              </a:spcBef>
              <a:spcAft>
                <a:spcPts val="0"/>
              </a:spcAft>
              <a:buSzPts val="1700"/>
              <a:buChar char="●"/>
            </a:pPr>
            <a:r>
              <a:rPr lang="en" sz="1700"/>
              <a:t>Create an account with </a:t>
            </a:r>
            <a:r>
              <a:rPr lang="en" sz="1700" u="sng">
                <a:solidFill>
                  <a:schemeClr val="hlink"/>
                </a:solidFill>
                <a:hlinkClick r:id="rId5"/>
              </a:rPr>
              <a:t>Atlassian</a:t>
            </a:r>
            <a:r>
              <a:rPr lang="en" sz="1700"/>
              <a:t> account to be able to register SourceTree</a:t>
            </a:r>
            <a:endParaRPr sz="1700"/>
          </a:p>
          <a:p>
            <a:pPr indent="-336550" lvl="1" marL="914400" rtl="0" algn="l">
              <a:lnSpc>
                <a:spcPct val="114000"/>
              </a:lnSpc>
              <a:spcBef>
                <a:spcPts val="0"/>
              </a:spcBef>
              <a:spcAft>
                <a:spcPts val="0"/>
              </a:spcAft>
              <a:buSzPts val="1700"/>
              <a:buChar char="○"/>
            </a:pPr>
            <a:r>
              <a:rPr lang="en" sz="1400"/>
              <a:t>Note: select ‘Cloud’ during Atlassian registration</a:t>
            </a:r>
            <a:endParaRPr sz="1700"/>
          </a:p>
          <a:p>
            <a:pPr indent="-336550" lvl="0" marL="457200" rtl="0" algn="l">
              <a:lnSpc>
                <a:spcPct val="114000"/>
              </a:lnSpc>
              <a:spcBef>
                <a:spcPts val="0"/>
              </a:spcBef>
              <a:spcAft>
                <a:spcPts val="0"/>
              </a:spcAft>
              <a:buSzPts val="1700"/>
              <a:buChar char="●"/>
            </a:pPr>
            <a:r>
              <a:rPr lang="en" sz="1700"/>
              <a:t>Download and install </a:t>
            </a:r>
            <a:r>
              <a:rPr lang="en" sz="1700" u="sng">
                <a:solidFill>
                  <a:schemeClr val="accent5"/>
                </a:solidFill>
                <a:hlinkClick r:id="rId6"/>
              </a:rPr>
              <a:t>SourceTree</a:t>
            </a:r>
            <a:r>
              <a:rPr lang="en"/>
              <a:t> (GUI for Git) and complete bullets 1-4 on the website, logging-in with existing account created in Step 3 above</a:t>
            </a:r>
            <a:endParaRPr/>
          </a:p>
          <a:p>
            <a:pPr indent="-317500" lvl="1" marL="914400" rtl="0" algn="l">
              <a:lnSpc>
                <a:spcPct val="114000"/>
              </a:lnSpc>
              <a:spcBef>
                <a:spcPts val="0"/>
              </a:spcBef>
              <a:spcAft>
                <a:spcPts val="0"/>
              </a:spcAft>
              <a:buSzPts val="1400"/>
              <a:buChar char="○"/>
            </a:pPr>
            <a:r>
              <a:rPr lang="en"/>
              <a:t>Note: Bitbucket allows you to have free private (vs GitHub has free public) repositories</a:t>
            </a:r>
            <a:endParaRPr/>
          </a:p>
          <a:p>
            <a:pPr indent="0" lvl="0" marL="0" marR="0" rtl="0" algn="l">
              <a:lnSpc>
                <a:spcPct val="115000"/>
              </a:lnSpc>
              <a:spcBef>
                <a:spcPts val="0"/>
              </a:spcBef>
              <a:spcAft>
                <a:spcPts val="0"/>
              </a:spcAft>
              <a:buNone/>
            </a:pPr>
            <a:r>
              <a:t/>
            </a:r>
            <a:endParaRPr/>
          </a:p>
          <a:p>
            <a:pPr indent="0" lvl="0" marL="0" rtl="0" algn="l">
              <a:lnSpc>
                <a:spcPct val="100000"/>
              </a:lnSpc>
              <a:spcBef>
                <a:spcPts val="1000"/>
              </a:spcBef>
              <a:spcAft>
                <a:spcPts val="0"/>
              </a:spcAft>
              <a:buNone/>
            </a:pPr>
            <a:r>
              <a:rPr lang="en"/>
              <a:t>If instructions here don’t work you, please raise your hand</a:t>
            </a:r>
            <a:endParaRPr/>
          </a:p>
          <a:p>
            <a:pPr indent="0" lvl="0" marL="0" rtl="0" algn="l">
              <a:lnSpc>
                <a:spcPct val="112000"/>
              </a:lnSpc>
              <a:spcBef>
                <a:spcPts val="1000"/>
              </a:spcBef>
              <a:spcAft>
                <a:spcPts val="0"/>
              </a:spcAft>
              <a:buNone/>
            </a:pPr>
            <a:r>
              <a:rPr lang="en"/>
              <a:t>Please share what did work for you </a:t>
            </a:r>
            <a:r>
              <a:rPr lang="en" u="sng">
                <a:solidFill>
                  <a:schemeClr val="accent5"/>
                </a:solidFill>
                <a:hlinkClick r:id="rId7"/>
              </a:rPr>
              <a:t>here</a:t>
            </a:r>
            <a:endParaRPr/>
          </a:p>
        </p:txBody>
      </p:sp>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sp>
        <p:nvSpPr>
          <p:cNvPr id="210" name="Google Shape;210;p35"/>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Getting local copy of class content:</a:t>
            </a:r>
            <a:endParaRPr/>
          </a:p>
          <a:p>
            <a:pPr indent="-342900" lvl="0" marL="457200" marR="0" rtl="0" algn="l">
              <a:lnSpc>
                <a:spcPct val="114000"/>
              </a:lnSpc>
              <a:spcBef>
                <a:spcPts val="0"/>
              </a:spcBef>
              <a:spcAft>
                <a:spcPts val="0"/>
              </a:spcAft>
              <a:buClr>
                <a:schemeClr val="dk2"/>
              </a:buClr>
              <a:buSzPts val="1800"/>
              <a:buFont typeface="Proxima Nova"/>
              <a:buChar char="●"/>
            </a:pPr>
            <a:r>
              <a:rPr lang="en"/>
              <a:t>Navigate to </a:t>
            </a:r>
            <a:r>
              <a:rPr lang="en" u="sng">
                <a:solidFill>
                  <a:schemeClr val="accent5"/>
                </a:solidFill>
                <a:hlinkClick r:id="rId3"/>
              </a:rPr>
              <a:t>https://github.com/ikukuyeva/Stats-404-W19-Statistical-Computing</a:t>
            </a:r>
            <a:r>
              <a:rPr lang="en"/>
              <a:t> </a:t>
            </a:r>
            <a:endParaRPr/>
          </a:p>
          <a:p>
            <a:pPr indent="-342900" lvl="0" marL="457200" rtl="0" algn="l">
              <a:lnSpc>
                <a:spcPct val="114000"/>
              </a:lnSpc>
              <a:spcBef>
                <a:spcPts val="0"/>
              </a:spcBef>
              <a:spcAft>
                <a:spcPts val="0"/>
              </a:spcAft>
              <a:buSzPts val="1800"/>
              <a:buChar char="●"/>
            </a:pPr>
            <a:r>
              <a:rPr lang="en"/>
              <a:t>Fork the repository, to create your copy of class repository with code changes </a:t>
            </a:r>
            <a:r>
              <a:rPr i="1" lang="en"/>
              <a:t>unique to you</a:t>
            </a:r>
            <a:r>
              <a:rPr lang="en"/>
              <a:t>, by clicking on the top-right icon:</a:t>
            </a:r>
            <a:r>
              <a:rPr lang="en" u="sng"/>
              <a:t> </a:t>
            </a:r>
            <a:endParaRPr u="sng"/>
          </a:p>
          <a:p>
            <a:pPr indent="-342900" lvl="0" marL="457200" rtl="0" algn="l">
              <a:lnSpc>
                <a:spcPct val="114000"/>
              </a:lnSpc>
              <a:spcBef>
                <a:spcPts val="0"/>
              </a:spcBef>
              <a:spcAft>
                <a:spcPts val="0"/>
              </a:spcAft>
              <a:buSzPts val="1800"/>
              <a:buChar char="●"/>
            </a:pPr>
            <a:r>
              <a:rPr lang="en"/>
              <a:t>Navigate to </a:t>
            </a:r>
            <a:r>
              <a:rPr lang="en" u="sng">
                <a:solidFill>
                  <a:schemeClr val="hlink"/>
                </a:solidFill>
                <a:hlinkClick r:id="rId4"/>
              </a:rPr>
              <a:t>https://github.com/</a:t>
            </a:r>
            <a:r>
              <a:rPr lang="en"/>
              <a:t>&lt;your-user-name&gt; and click on repository </a:t>
            </a:r>
            <a:r>
              <a:rPr lang="en">
                <a:highlight>
                  <a:srgbClr val="FFFFFF"/>
                </a:highlight>
              </a:rPr>
              <a:t>Stats-404-W19-Statistical-Computing</a:t>
            </a:r>
            <a:endParaRPr/>
          </a:p>
          <a:p>
            <a:pPr indent="-342900" lvl="0" marL="457200" rtl="0" algn="l">
              <a:lnSpc>
                <a:spcPct val="114000"/>
              </a:lnSpc>
              <a:spcBef>
                <a:spcPts val="0"/>
              </a:spcBef>
              <a:spcAft>
                <a:spcPts val="0"/>
              </a:spcAft>
              <a:buSzPts val="1800"/>
              <a:buChar char="●"/>
            </a:pPr>
            <a:r>
              <a:rPr lang="en"/>
              <a:t>Click on                               button and copy URL you see (it ends in </a:t>
            </a:r>
            <a:r>
              <a:rPr lang="en">
                <a:latin typeface="Courier New"/>
                <a:ea typeface="Courier New"/>
                <a:cs typeface="Courier New"/>
                <a:sym typeface="Courier New"/>
              </a:rPr>
              <a:t>.git</a:t>
            </a:r>
            <a:r>
              <a:rPr lang="en"/>
              <a:t>)</a:t>
            </a:r>
            <a:endParaRPr/>
          </a:p>
          <a:p>
            <a:pPr indent="-342900" lvl="0" marL="457200" marR="0" rtl="0" algn="l">
              <a:lnSpc>
                <a:spcPct val="114000"/>
              </a:lnSpc>
              <a:spcBef>
                <a:spcPts val="0"/>
              </a:spcBef>
              <a:spcAft>
                <a:spcPts val="0"/>
              </a:spcAft>
              <a:buClr>
                <a:schemeClr val="dk2"/>
              </a:buClr>
              <a:buSzPts val="1800"/>
              <a:buFont typeface="Proxima Nova"/>
              <a:buChar char="●"/>
            </a:pPr>
            <a:r>
              <a:rPr lang="en"/>
              <a:t>Open SourceTree</a:t>
            </a:r>
            <a:endParaRPr/>
          </a:p>
          <a:p>
            <a:pPr indent="-342900" lvl="0" marL="457200" rtl="0" algn="l">
              <a:lnSpc>
                <a:spcPct val="100000"/>
              </a:lnSpc>
              <a:spcBef>
                <a:spcPts val="0"/>
              </a:spcBef>
              <a:spcAft>
                <a:spcPts val="0"/>
              </a:spcAft>
              <a:buSzPts val="1800"/>
              <a:buChar char="●"/>
            </a:pPr>
            <a:r>
              <a:rPr lang="en"/>
              <a:t>Clone repository for the course to your local machine:</a:t>
            </a:r>
            <a:endParaRPr/>
          </a:p>
          <a:p>
            <a:pPr indent="0" lvl="0" marL="914400" rtl="0" algn="l">
              <a:lnSpc>
                <a:spcPct val="100000"/>
              </a:lnSpc>
              <a:spcBef>
                <a:spcPts val="0"/>
              </a:spcBef>
              <a:spcAft>
                <a:spcPts val="0"/>
              </a:spcAft>
              <a:buNone/>
            </a:pPr>
            <a:r>
              <a:rPr lang="en"/>
              <a:t>File → New → Clone from URL → &lt;paste URL from above step&gt; </a:t>
            </a:r>
            <a:endParaRPr/>
          </a:p>
          <a:p>
            <a:pPr indent="-317500" lvl="1" marL="914400" rtl="0" algn="l">
              <a:lnSpc>
                <a:spcPct val="100000"/>
              </a:lnSpc>
              <a:spcBef>
                <a:spcPts val="0"/>
              </a:spcBef>
              <a:spcAft>
                <a:spcPts val="0"/>
              </a:spcAft>
              <a:buSzPts val="1400"/>
              <a:buChar char="○"/>
            </a:pPr>
            <a:r>
              <a:rPr lang="en"/>
              <a:t>Note: If you don’t like where SourceTree wants to clone/save the repository on the local machine, click on </a:t>
            </a:r>
            <a:r>
              <a:rPr lang="en">
                <a:highlight>
                  <a:srgbClr val="B7B7B7"/>
                </a:highlight>
              </a:rPr>
              <a:t>…</a:t>
            </a:r>
            <a:r>
              <a:rPr lang="en"/>
              <a:t> on the far right and select the location you want</a:t>
            </a:r>
            <a:endParaRPr/>
          </a:p>
        </p:txBody>
      </p:sp>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a:t>
            </a:r>
            <a:endParaRPr/>
          </a:p>
        </p:txBody>
      </p:sp>
      <p:pic>
        <p:nvPicPr>
          <p:cNvPr id="212" name="Google Shape;212;p35"/>
          <p:cNvPicPr preferRelativeResize="0"/>
          <p:nvPr/>
        </p:nvPicPr>
        <p:blipFill>
          <a:blip r:embed="rId5">
            <a:alphaModFix/>
          </a:blip>
          <a:stretch>
            <a:fillRect/>
          </a:stretch>
        </p:blipFill>
        <p:spPr>
          <a:xfrm>
            <a:off x="5599325" y="2152213"/>
            <a:ext cx="2789474" cy="419525"/>
          </a:xfrm>
          <a:prstGeom prst="rect">
            <a:avLst/>
          </a:prstGeom>
          <a:noFill/>
          <a:ln>
            <a:noFill/>
          </a:ln>
        </p:spPr>
      </p:pic>
      <p:pic>
        <p:nvPicPr>
          <p:cNvPr id="213" name="Google Shape;213;p35"/>
          <p:cNvPicPr preferRelativeResize="0"/>
          <p:nvPr/>
        </p:nvPicPr>
        <p:blipFill>
          <a:blip r:embed="rId6">
            <a:alphaModFix/>
          </a:blip>
          <a:stretch>
            <a:fillRect/>
          </a:stretch>
        </p:blipFill>
        <p:spPr>
          <a:xfrm>
            <a:off x="1688744" y="3081963"/>
            <a:ext cx="1782981" cy="419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6"/>
          <p:cNvSpPr txBox="1"/>
          <p:nvPr>
            <p:ph idx="1" type="body"/>
          </p:nvPr>
        </p:nvSpPr>
        <p:spPr>
          <a:xfrm>
            <a:off x="311700" y="1152475"/>
            <a:ext cx="5784300" cy="3813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a:t>Getting local copy of class content (cont’d):</a:t>
            </a:r>
            <a:endParaRPr/>
          </a:p>
          <a:p>
            <a:pPr indent="-342900" lvl="0" marL="457200" marR="0" rtl="0" algn="l">
              <a:lnSpc>
                <a:spcPct val="114000"/>
              </a:lnSpc>
              <a:spcBef>
                <a:spcPts val="1000"/>
              </a:spcBef>
              <a:spcAft>
                <a:spcPts val="0"/>
              </a:spcAft>
              <a:buClr>
                <a:schemeClr val="dk2"/>
              </a:buClr>
              <a:buSzPts val="1800"/>
              <a:buFont typeface="Proxima Nova"/>
              <a:buChar char="●"/>
            </a:pPr>
            <a:r>
              <a:rPr lang="en"/>
              <a:t>Check that you </a:t>
            </a:r>
            <a:r>
              <a:rPr b="1" lang="en" u="sng"/>
              <a:t>Forked</a:t>
            </a:r>
            <a:r>
              <a:rPr lang="en"/>
              <a:t> (created a copy under your username) and not </a:t>
            </a:r>
            <a:r>
              <a:rPr b="1" lang="en" u="sng"/>
              <a:t>Cloned</a:t>
            </a:r>
            <a:r>
              <a:rPr lang="en"/>
              <a:t> (using the class repository), by going to:</a:t>
            </a:r>
            <a:endParaRPr/>
          </a:p>
          <a:p>
            <a:pPr indent="0" lvl="0" marL="457200" marR="0" rtl="0" algn="l">
              <a:lnSpc>
                <a:spcPct val="114000"/>
              </a:lnSpc>
              <a:spcBef>
                <a:spcPts val="0"/>
              </a:spcBef>
              <a:spcAft>
                <a:spcPts val="0"/>
              </a:spcAft>
              <a:buNone/>
            </a:pPr>
            <a:r>
              <a:t/>
            </a:r>
            <a:endParaRPr/>
          </a:p>
          <a:p>
            <a:pPr indent="0" lvl="0" marL="457200" marR="0" rtl="0" algn="l">
              <a:lnSpc>
                <a:spcPct val="114000"/>
              </a:lnSpc>
              <a:spcBef>
                <a:spcPts val="0"/>
              </a:spcBef>
              <a:spcAft>
                <a:spcPts val="0"/>
              </a:spcAft>
              <a:buNone/>
            </a:pPr>
            <a:r>
              <a:rPr lang="en"/>
              <a:t>SourceTree menu → Repository → Add Remote → canceling the prompt → and checking that the ‘origin’ path includes your username (and not ikukuyeva)</a:t>
            </a:r>
            <a:endParaRPr/>
          </a:p>
        </p:txBody>
      </p:sp>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a:t>
            </a:r>
            <a:endParaRPr/>
          </a:p>
        </p:txBody>
      </p:sp>
      <p:pic>
        <p:nvPicPr>
          <p:cNvPr id="220" name="Google Shape;220;p36"/>
          <p:cNvPicPr preferRelativeResize="0"/>
          <p:nvPr/>
        </p:nvPicPr>
        <p:blipFill>
          <a:blip r:embed="rId3">
            <a:alphaModFix/>
          </a:blip>
          <a:stretch>
            <a:fillRect/>
          </a:stretch>
        </p:blipFill>
        <p:spPr>
          <a:xfrm>
            <a:off x="6356676" y="306050"/>
            <a:ext cx="2535500" cy="4551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7"/>
          <p:cNvSpPr txBox="1"/>
          <p:nvPr>
            <p:ph idx="1" type="body"/>
          </p:nvPr>
        </p:nvSpPr>
        <p:spPr>
          <a:xfrm>
            <a:off x="311700" y="1152475"/>
            <a:ext cx="8520600" cy="37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1</a:t>
            </a:r>
            <a:r>
              <a:rPr lang="en"/>
              <a:t>: Make changes to </a:t>
            </a:r>
            <a:r>
              <a:rPr i="1" lang="en"/>
              <a:t>code base </a:t>
            </a:r>
            <a:r>
              <a:rPr lang="en"/>
              <a:t>(e.g. </a:t>
            </a:r>
            <a:r>
              <a:rPr lang="en"/>
              <a:t>‘Class0-Intro/example.py’) </a:t>
            </a:r>
            <a:r>
              <a:rPr lang="en" u="sng"/>
              <a:t>locally</a:t>
            </a:r>
            <a:r>
              <a:rPr lang="en"/>
              <a:t>:</a:t>
            </a:r>
            <a:endParaRPr/>
          </a:p>
          <a:p>
            <a:pPr indent="-342900" lvl="0" marL="457200" rtl="0" algn="l">
              <a:spcBef>
                <a:spcPts val="1000"/>
              </a:spcBef>
              <a:spcAft>
                <a:spcPts val="0"/>
              </a:spcAft>
              <a:buSzPts val="1800"/>
              <a:buChar char="●"/>
            </a:pPr>
            <a:r>
              <a:rPr lang="en"/>
              <a:t>Remember where you saved the class files on your machine</a:t>
            </a:r>
            <a:endParaRPr/>
          </a:p>
          <a:p>
            <a:pPr indent="-342900" lvl="0" marL="457200" rtl="0" algn="l">
              <a:spcBef>
                <a:spcPts val="0"/>
              </a:spcBef>
              <a:spcAft>
                <a:spcPts val="0"/>
              </a:spcAft>
              <a:buSzPts val="1800"/>
              <a:buChar char="●"/>
            </a:pPr>
            <a:r>
              <a:rPr lang="en"/>
              <a:t>N</a:t>
            </a:r>
            <a:r>
              <a:rPr lang="en"/>
              <a:t>avigate to that folder, ‘Class0-Intro’ subfolder and find “example.py” in the folder you just cloned from cloud</a:t>
            </a:r>
            <a:endParaRPr/>
          </a:p>
          <a:p>
            <a:pPr indent="-342900" lvl="0" marL="457200" rtl="0" algn="l">
              <a:spcBef>
                <a:spcPts val="0"/>
              </a:spcBef>
              <a:spcAft>
                <a:spcPts val="0"/>
              </a:spcAft>
              <a:buSzPts val="1800"/>
              <a:buChar char="●"/>
            </a:pPr>
            <a:r>
              <a:rPr lang="en"/>
              <a:t>O</a:t>
            </a:r>
            <a:r>
              <a:rPr lang="en"/>
              <a:t>pen file </a:t>
            </a:r>
            <a:r>
              <a:rPr lang="en">
                <a:latin typeface="Courier New"/>
                <a:ea typeface="Courier New"/>
                <a:cs typeface="Courier New"/>
                <a:sym typeface="Courier New"/>
              </a:rPr>
              <a:t>example.py</a:t>
            </a:r>
            <a:r>
              <a:rPr lang="en"/>
              <a:t> in TextEdit/Notepad, etc. (for now)</a:t>
            </a:r>
            <a:endParaRPr/>
          </a:p>
          <a:p>
            <a:pPr indent="-342900" lvl="0" marL="457200" rtl="0" algn="l">
              <a:spcBef>
                <a:spcPts val="0"/>
              </a:spcBef>
              <a:spcAft>
                <a:spcPts val="0"/>
              </a:spcAft>
              <a:buSzPts val="1800"/>
              <a:buFont typeface="Courier New"/>
              <a:buChar char="●"/>
            </a:pPr>
            <a:r>
              <a:rPr lang="en"/>
              <a:t>C</a:t>
            </a:r>
            <a:r>
              <a:rPr lang="en"/>
              <a:t>hange definition for x</a:t>
            </a:r>
            <a:endParaRPr/>
          </a:p>
          <a:p>
            <a:pPr indent="-342900" lvl="0" marL="457200" rtl="0" algn="l">
              <a:spcBef>
                <a:spcPts val="0"/>
              </a:spcBef>
              <a:spcAft>
                <a:spcPts val="0"/>
              </a:spcAft>
              <a:buSzPts val="1800"/>
              <a:buChar char="●"/>
            </a:pPr>
            <a:r>
              <a:rPr lang="en"/>
              <a:t>Save the </a:t>
            </a:r>
            <a:r>
              <a:rPr lang="en"/>
              <a:t>file</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a:p>
            <a:pPr indent="0" lvl="0" marL="0" marR="0" rtl="0" algn="l">
              <a:lnSpc>
                <a:spcPct val="115000"/>
              </a:lnSpc>
              <a:spcBef>
                <a:spcPts val="1000"/>
              </a:spcBef>
              <a:spcAft>
                <a:spcPts val="1000"/>
              </a:spcAft>
              <a:buNone/>
            </a:pPr>
            <a:r>
              <a:t/>
            </a:r>
            <a:endParaRPr/>
          </a:p>
        </p:txBody>
      </p:sp>
      <p:sp>
        <p:nvSpPr>
          <p:cNvPr id="226" name="Google Shape;226;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a:t>
            </a:r>
            <a:r>
              <a:rPr lang="en">
                <a:solidFill>
                  <a:schemeClr val="dk1"/>
                </a:solidFill>
              </a:rPr>
              <a:t>: First (Local) Commit</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sp>
        <p:nvSpPr>
          <p:cNvPr id="231" name="Google Shape;231;p38"/>
          <p:cNvSpPr txBox="1"/>
          <p:nvPr>
            <p:ph idx="1" type="body"/>
          </p:nvPr>
        </p:nvSpPr>
        <p:spPr>
          <a:xfrm>
            <a:off x="311700" y="1152475"/>
            <a:ext cx="8520600" cy="3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2</a:t>
            </a:r>
            <a:r>
              <a:rPr lang="en"/>
              <a:t>: Save those changes </a:t>
            </a:r>
            <a:r>
              <a:rPr lang="en"/>
              <a:t>to </a:t>
            </a:r>
            <a:r>
              <a:rPr i="1" lang="en"/>
              <a:t>code base </a:t>
            </a:r>
            <a:r>
              <a:rPr lang="en"/>
              <a:t>(e.g. ‘Class0-Intro/example.py’), </a:t>
            </a:r>
            <a:r>
              <a:rPr lang="en" u="sng"/>
              <a:t>i</a:t>
            </a:r>
            <a:r>
              <a:rPr lang="en" sz="1700"/>
              <a:t>n SourceTree:</a:t>
            </a:r>
            <a:endParaRPr sz="1700"/>
          </a:p>
          <a:p>
            <a:pPr indent="-342900" lvl="0" marL="457200" rtl="0" algn="l">
              <a:spcBef>
                <a:spcPts val="1000"/>
              </a:spcBef>
              <a:spcAft>
                <a:spcPts val="0"/>
              </a:spcAft>
              <a:buSzPts val="1800"/>
              <a:buChar char="●"/>
            </a:pPr>
            <a:r>
              <a:rPr lang="en"/>
              <a:t>Create branch for changing definition of x, by:</a:t>
            </a:r>
            <a:endParaRPr/>
          </a:p>
          <a:p>
            <a:pPr indent="-317500" lvl="1" marL="914400" rtl="0" algn="l">
              <a:spcBef>
                <a:spcPts val="0"/>
              </a:spcBef>
              <a:spcAft>
                <a:spcPts val="0"/>
              </a:spcAft>
              <a:buSzPts val="1400"/>
              <a:buChar char="○"/>
            </a:pPr>
            <a:r>
              <a:rPr lang="en"/>
              <a:t>Right-clicking on most recent and selecting ‘Branch’</a:t>
            </a:r>
            <a:endParaRPr/>
          </a:p>
          <a:p>
            <a:pPr indent="-317500" lvl="1" marL="914400" rtl="0" algn="l">
              <a:spcBef>
                <a:spcPts val="0"/>
              </a:spcBef>
              <a:spcAft>
                <a:spcPts val="0"/>
              </a:spcAft>
              <a:buSzPts val="1400"/>
              <a:buChar char="○"/>
            </a:pPr>
            <a:r>
              <a:rPr lang="en"/>
              <a:t>Name your branch</a:t>
            </a:r>
            <a:endParaRPr/>
          </a:p>
          <a:p>
            <a:pPr indent="-317500" lvl="2" marL="1371600" rtl="0" algn="l">
              <a:spcBef>
                <a:spcPts val="0"/>
              </a:spcBef>
              <a:spcAft>
                <a:spcPts val="0"/>
              </a:spcAft>
              <a:buSzPts val="1400"/>
              <a:buChar char="■"/>
            </a:pPr>
            <a:r>
              <a:rPr lang="en"/>
              <a:t>e.g. </a:t>
            </a:r>
            <a:r>
              <a:rPr lang="en">
                <a:latin typeface="Courier New"/>
                <a:ea typeface="Courier New"/>
                <a:cs typeface="Courier New"/>
                <a:sym typeface="Courier New"/>
              </a:rPr>
              <a:t>feature/z-defined-via-subtraction</a:t>
            </a:r>
            <a:endParaRPr/>
          </a:p>
          <a:p>
            <a:pPr indent="-342900" lvl="0" marL="457200" rtl="0" algn="l">
              <a:spcBef>
                <a:spcPts val="1000"/>
              </a:spcBef>
              <a:spcAft>
                <a:spcPts val="0"/>
              </a:spcAft>
              <a:buSzPts val="1800"/>
              <a:buChar char="●"/>
            </a:pPr>
            <a:r>
              <a:rPr lang="en"/>
              <a:t>TIPS for branching:</a:t>
            </a:r>
            <a:endParaRPr/>
          </a:p>
          <a:p>
            <a:pPr indent="-330200" lvl="1" marL="914400" rtl="0" algn="l">
              <a:spcBef>
                <a:spcPts val="0"/>
              </a:spcBef>
              <a:spcAft>
                <a:spcPts val="0"/>
              </a:spcAft>
              <a:buSzPts val="1600"/>
              <a:buChar char="○"/>
            </a:pPr>
            <a:r>
              <a:rPr lang="en" sz="1600"/>
              <a:t>You should create a branch when making any code </a:t>
            </a:r>
            <a:endParaRPr sz="1600"/>
          </a:p>
          <a:p>
            <a:pPr indent="0" lvl="0" marL="914400" rtl="0" algn="l">
              <a:spcBef>
                <a:spcPts val="0"/>
              </a:spcBef>
              <a:spcAft>
                <a:spcPts val="0"/>
              </a:spcAft>
              <a:buNone/>
            </a:pPr>
            <a:r>
              <a:rPr lang="en" sz="1600"/>
              <a:t>changes and add bugfix/feature qualifier to name </a:t>
            </a:r>
            <a:endParaRPr sz="1600"/>
          </a:p>
          <a:p>
            <a:pPr indent="-330200" lvl="1" marL="914400" rtl="0" algn="l">
              <a:spcBef>
                <a:spcPts val="0"/>
              </a:spcBef>
              <a:spcAft>
                <a:spcPts val="0"/>
              </a:spcAft>
              <a:buSzPts val="1600"/>
              <a:buChar char="○"/>
            </a:pPr>
            <a:r>
              <a:rPr lang="en" sz="1600"/>
              <a:t>Location of branch reflects which changes you want to include as starting point</a:t>
            </a:r>
            <a:endParaRPr sz="1600"/>
          </a:p>
          <a:p>
            <a:pPr indent="-330200" lvl="0" marL="914400" rtl="0" algn="l">
              <a:spcBef>
                <a:spcPts val="0"/>
              </a:spcBef>
              <a:spcAft>
                <a:spcPts val="0"/>
              </a:spcAft>
              <a:buSzPts val="1600"/>
              <a:buChar char="●"/>
            </a:pPr>
            <a:r>
              <a:rPr lang="en" sz="1600"/>
              <a:t>Branch should have single scope. Name it well, describing what you’re planning to do (e.g. scope)</a:t>
            </a:r>
            <a:endParaRPr sz="1600"/>
          </a:p>
          <a:p>
            <a:pPr indent="0" lvl="0" marL="0" rtl="0" algn="l">
              <a:spcBef>
                <a:spcPts val="0"/>
              </a:spcBef>
              <a:spcAft>
                <a:spcPts val="0"/>
              </a:spcAft>
              <a:buNone/>
            </a:pPr>
            <a:r>
              <a:t/>
            </a:r>
            <a:endParaRPr sz="1600"/>
          </a:p>
          <a:p>
            <a:pPr indent="0" lvl="0" marL="457200" rtl="0" algn="l">
              <a:spcBef>
                <a:spcPts val="0"/>
              </a:spcBef>
              <a:spcAft>
                <a:spcPts val="0"/>
              </a:spcAft>
              <a:buNone/>
            </a:pPr>
            <a:r>
              <a:t/>
            </a:r>
            <a:endParaRPr/>
          </a:p>
          <a:p>
            <a:pPr indent="0" lvl="0" marL="0" marR="0" rtl="0" algn="l">
              <a:lnSpc>
                <a:spcPct val="115000"/>
              </a:lnSpc>
              <a:spcBef>
                <a:spcPts val="0"/>
              </a:spcBef>
              <a:spcAft>
                <a:spcPts val="1000"/>
              </a:spcAft>
              <a:buNone/>
            </a:pPr>
            <a:r>
              <a:t/>
            </a:r>
            <a:endParaRPr/>
          </a:p>
        </p:txBody>
      </p:sp>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 First (Local) Commit</a:t>
            </a:r>
            <a:endParaRPr/>
          </a:p>
        </p:txBody>
      </p:sp>
      <p:pic>
        <p:nvPicPr>
          <p:cNvPr id="233" name="Google Shape;233;p38"/>
          <p:cNvPicPr preferRelativeResize="0"/>
          <p:nvPr/>
        </p:nvPicPr>
        <p:blipFill>
          <a:blip r:embed="rId3">
            <a:alphaModFix/>
          </a:blip>
          <a:stretch>
            <a:fillRect/>
          </a:stretch>
        </p:blipFill>
        <p:spPr>
          <a:xfrm>
            <a:off x="5736825" y="1678250"/>
            <a:ext cx="2939099" cy="16917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9"/>
          <p:cNvSpPr txBox="1"/>
          <p:nvPr>
            <p:ph idx="1" type="body"/>
          </p:nvPr>
        </p:nvSpPr>
        <p:spPr>
          <a:xfrm>
            <a:off x="311700" y="1152475"/>
            <a:ext cx="8520600" cy="394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Step 2</a:t>
            </a:r>
            <a:r>
              <a:rPr lang="en"/>
              <a:t> (cont’d): </a:t>
            </a:r>
            <a:endParaRPr sz="1700"/>
          </a:p>
          <a:p>
            <a:pPr indent="-336550" lvl="0" marL="457200" rtl="0" algn="l">
              <a:spcBef>
                <a:spcPts val="1000"/>
              </a:spcBef>
              <a:spcAft>
                <a:spcPts val="0"/>
              </a:spcAft>
              <a:buSzPts val="1700"/>
              <a:buChar char="●"/>
            </a:pPr>
            <a:r>
              <a:rPr lang="en" sz="1700"/>
              <a:t>Scroll to most recent entry under ‘Description’ to see ‘Uncommitted Changes</a:t>
            </a:r>
            <a:endParaRPr sz="1700"/>
          </a:p>
          <a:p>
            <a:pPr indent="-336550" lvl="0" marL="457200" rtl="0" algn="l">
              <a:spcBef>
                <a:spcPts val="0"/>
              </a:spcBef>
              <a:spcAft>
                <a:spcPts val="0"/>
              </a:spcAft>
              <a:buSzPts val="1700"/>
              <a:buChar char="●"/>
            </a:pPr>
            <a:r>
              <a:rPr lang="en" sz="1700"/>
              <a:t>Click on ‘Uncommitted Changes’, your should see an area for staged and unstaged files show on the bottom part of screen</a:t>
            </a:r>
            <a:endParaRPr sz="1700"/>
          </a:p>
          <a:p>
            <a:pPr indent="-336550" lvl="1" marL="914400" rtl="0" algn="l">
              <a:spcBef>
                <a:spcPts val="0"/>
              </a:spcBef>
              <a:spcAft>
                <a:spcPts val="0"/>
              </a:spcAft>
              <a:buSzPts val="1700"/>
              <a:buChar char="○"/>
            </a:pPr>
            <a:r>
              <a:rPr lang="en" sz="1700"/>
              <a:t>Note: if you don’t please select the options as shown in dropdown (below)</a:t>
            </a:r>
            <a:endParaRPr sz="1700"/>
          </a:p>
          <a:p>
            <a:pPr indent="-336550" lvl="0" marL="457200" rtl="0" algn="l">
              <a:spcBef>
                <a:spcPts val="0"/>
              </a:spcBef>
              <a:spcAft>
                <a:spcPts val="0"/>
              </a:spcAft>
              <a:buSzPts val="1700"/>
              <a:buChar char="●"/>
            </a:pPr>
            <a:r>
              <a:rPr lang="en" sz="1700"/>
              <a:t>Click on checkbox next to </a:t>
            </a:r>
            <a:r>
              <a:rPr lang="en" sz="1700">
                <a:latin typeface="Courier New"/>
                <a:ea typeface="Courier New"/>
                <a:cs typeface="Courier New"/>
                <a:sym typeface="Courier New"/>
              </a:rPr>
              <a:t>example.py</a:t>
            </a:r>
            <a:r>
              <a:rPr lang="en" sz="1700"/>
              <a:t> (in ‘Unstaged Files) to move them to ‘Staged Files’, for tracking current version of this file</a:t>
            </a:r>
            <a:endParaRPr sz="1700"/>
          </a:p>
          <a:p>
            <a:pPr indent="-336550" lvl="0" marL="457200" rtl="0" algn="l">
              <a:spcBef>
                <a:spcPts val="0"/>
              </a:spcBef>
              <a:spcAft>
                <a:spcPts val="0"/>
              </a:spcAft>
              <a:buSzPts val="1700"/>
              <a:buChar char="●"/>
            </a:pPr>
            <a:r>
              <a:rPr lang="en" sz="1700"/>
              <a:t>Click on ‘Commit’ icon at the top to save these </a:t>
            </a:r>
            <a:r>
              <a:rPr i="1" lang="en" sz="1700"/>
              <a:t>changes</a:t>
            </a:r>
            <a:endParaRPr i="1" sz="1700"/>
          </a:p>
          <a:p>
            <a:pPr indent="-336550" lvl="0" marL="457200" rtl="0" algn="l">
              <a:spcBef>
                <a:spcPts val="0"/>
              </a:spcBef>
              <a:spcAft>
                <a:spcPts val="0"/>
              </a:spcAft>
              <a:buSzPts val="1700"/>
              <a:buChar char="●"/>
            </a:pPr>
            <a:r>
              <a:rPr lang="en" sz="1700"/>
              <a:t>In the bottom panel, underneath your name and email, add a message explaining WHAT </a:t>
            </a:r>
            <a:r>
              <a:rPr i="1" lang="en" sz="1700"/>
              <a:t>changed</a:t>
            </a:r>
            <a:r>
              <a:rPr lang="en" sz="1700"/>
              <a:t> </a:t>
            </a:r>
            <a:r>
              <a:rPr i="1" lang="en" sz="1700"/>
              <a:t>in the code</a:t>
            </a:r>
            <a:r>
              <a:rPr lang="en" sz="1700"/>
              <a:t> and WHY you did it</a:t>
            </a:r>
            <a:endParaRPr sz="1700"/>
          </a:p>
          <a:p>
            <a:pPr indent="-336550" lvl="0" marL="457200" rtl="0" algn="l">
              <a:spcBef>
                <a:spcPts val="0"/>
              </a:spcBef>
              <a:spcAft>
                <a:spcPts val="0"/>
              </a:spcAft>
              <a:buSzPts val="1700"/>
              <a:buChar char="●"/>
            </a:pPr>
            <a:r>
              <a:rPr lang="en" sz="1700"/>
              <a:t>Click ‘Commit’</a:t>
            </a:r>
            <a:endParaRPr sz="1700"/>
          </a:p>
          <a:p>
            <a:pPr indent="-336550" lvl="0" marL="457200" rtl="0" algn="l">
              <a:spcBef>
                <a:spcPts val="0"/>
              </a:spcBef>
              <a:spcAft>
                <a:spcPts val="0"/>
              </a:spcAft>
              <a:buSzPts val="1700"/>
              <a:buChar char="●"/>
            </a:pPr>
            <a:r>
              <a:rPr lang="en" sz="1700"/>
              <a:t>Your changes are now saved </a:t>
            </a:r>
            <a:r>
              <a:rPr i="1" lang="en" sz="1700"/>
              <a:t>locally</a:t>
            </a:r>
            <a:endParaRPr sz="1700"/>
          </a:p>
          <a:p>
            <a:pPr indent="0" lvl="0" marL="457200" rtl="0" algn="l">
              <a:spcBef>
                <a:spcPts val="1000"/>
              </a:spcBef>
              <a:spcAft>
                <a:spcPts val="0"/>
              </a:spcAft>
              <a:buNone/>
            </a:pPr>
            <a:r>
              <a:t/>
            </a:r>
            <a:endParaRPr/>
          </a:p>
          <a:p>
            <a:pPr indent="0" lvl="0" marL="0" marR="0" rtl="0" algn="l">
              <a:lnSpc>
                <a:spcPct val="115000"/>
              </a:lnSpc>
              <a:spcBef>
                <a:spcPts val="1000"/>
              </a:spcBef>
              <a:spcAft>
                <a:spcPts val="1000"/>
              </a:spcAft>
              <a:buNone/>
            </a:pPr>
            <a:r>
              <a:t/>
            </a:r>
            <a:endParaRPr/>
          </a:p>
        </p:txBody>
      </p:sp>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a:t>
            </a:r>
            <a:r>
              <a:rPr lang="en">
                <a:solidFill>
                  <a:schemeClr val="dk1"/>
                </a:solidFill>
              </a:rPr>
              <a:t>: First (Local) Commit</a:t>
            </a:r>
            <a:endParaRPr/>
          </a:p>
        </p:txBody>
      </p:sp>
      <p:pic>
        <p:nvPicPr>
          <p:cNvPr id="240" name="Google Shape;240;p39"/>
          <p:cNvPicPr preferRelativeResize="0"/>
          <p:nvPr/>
        </p:nvPicPr>
        <p:blipFill>
          <a:blip r:embed="rId3">
            <a:alphaModFix/>
          </a:blip>
          <a:stretch>
            <a:fillRect/>
          </a:stretch>
        </p:blipFill>
        <p:spPr>
          <a:xfrm>
            <a:off x="136975" y="3451125"/>
            <a:ext cx="333100" cy="320775"/>
          </a:xfrm>
          <a:prstGeom prst="rect">
            <a:avLst/>
          </a:prstGeom>
          <a:noFill/>
          <a:ln>
            <a:noFill/>
          </a:ln>
        </p:spPr>
      </p:pic>
      <p:pic>
        <p:nvPicPr>
          <p:cNvPr id="241" name="Google Shape;241;p39"/>
          <p:cNvPicPr preferRelativeResize="0"/>
          <p:nvPr/>
        </p:nvPicPr>
        <p:blipFill>
          <a:blip r:embed="rId4">
            <a:alphaModFix/>
          </a:blip>
          <a:stretch>
            <a:fillRect/>
          </a:stretch>
        </p:blipFill>
        <p:spPr>
          <a:xfrm>
            <a:off x="6392225" y="4087675"/>
            <a:ext cx="2615851" cy="911500"/>
          </a:xfrm>
          <a:prstGeom prst="rect">
            <a:avLst/>
          </a:prstGeom>
          <a:noFill/>
          <a:ln>
            <a:noFill/>
          </a:ln>
          <a:effectLst>
            <a:outerShdw blurRad="57150" rotWithShape="0" algn="bl" dir="5400000" dist="19050">
              <a:srgbClr val="000000">
                <a:alpha val="50000"/>
              </a:srgbClr>
            </a:outerShdw>
          </a:effectLst>
        </p:spPr>
      </p:pic>
      <p:pic>
        <p:nvPicPr>
          <p:cNvPr id="242" name="Google Shape;242;p39"/>
          <p:cNvPicPr preferRelativeResize="0"/>
          <p:nvPr/>
        </p:nvPicPr>
        <p:blipFill>
          <a:blip r:embed="rId5">
            <a:alphaModFix/>
          </a:blip>
          <a:stretch>
            <a:fillRect/>
          </a:stretch>
        </p:blipFill>
        <p:spPr>
          <a:xfrm>
            <a:off x="4304400" y="4513075"/>
            <a:ext cx="426100" cy="426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Step 3</a:t>
            </a:r>
            <a:r>
              <a:rPr lang="en"/>
              <a:t>: Code in your local branch has committed local changes that are ready to be in cloud/shared</a:t>
            </a:r>
            <a:endParaRPr/>
          </a:p>
          <a:p>
            <a:pPr indent="-336550" lvl="0" marL="457200" rtl="0" algn="l">
              <a:spcBef>
                <a:spcPts val="1000"/>
              </a:spcBef>
              <a:spcAft>
                <a:spcPts val="0"/>
              </a:spcAft>
              <a:buSzPts val="1700"/>
              <a:buChar char="●"/>
            </a:pPr>
            <a:r>
              <a:rPr lang="en" sz="1700"/>
              <a:t>In SourceTree, “</a:t>
            </a:r>
            <a:r>
              <a:rPr lang="en" sz="1700"/>
              <a:t>Push” the branch with changes to origin (i.e. cloud)</a:t>
            </a:r>
            <a:endParaRPr sz="1700"/>
          </a:p>
          <a:p>
            <a:pPr indent="-336550" lvl="0" marL="457200" rtl="0" algn="l">
              <a:spcBef>
                <a:spcPts val="0"/>
              </a:spcBef>
              <a:spcAft>
                <a:spcPts val="0"/>
              </a:spcAft>
              <a:buSzPts val="1700"/>
              <a:buChar char="●"/>
            </a:pPr>
            <a:r>
              <a:rPr lang="en" sz="1700"/>
              <a:t>In SourceTree, </a:t>
            </a:r>
            <a:r>
              <a:rPr lang="en" sz="1700"/>
              <a:t>Click on checkbox next to your new branch, to create one in cloud</a:t>
            </a:r>
            <a:endParaRPr sz="1700"/>
          </a:p>
          <a:p>
            <a:pPr indent="-336550" lvl="0" marL="457200" rtl="0" algn="l">
              <a:spcBef>
                <a:spcPts val="0"/>
              </a:spcBef>
              <a:spcAft>
                <a:spcPts val="0"/>
              </a:spcAft>
              <a:buSzPts val="1700"/>
              <a:buChar char="●"/>
            </a:pPr>
            <a:r>
              <a:rPr lang="en" sz="1700"/>
              <a:t>Check that your changes are in cloud, by:</a:t>
            </a:r>
            <a:endParaRPr sz="1700"/>
          </a:p>
          <a:p>
            <a:pPr indent="-336550" lvl="1" marL="914400" rtl="0" algn="l">
              <a:spcBef>
                <a:spcPts val="0"/>
              </a:spcBef>
              <a:spcAft>
                <a:spcPts val="0"/>
              </a:spcAft>
              <a:buSzPts val="1700"/>
              <a:buChar char="○"/>
            </a:pPr>
            <a:r>
              <a:rPr lang="en" sz="1700"/>
              <a:t>In Browser, navigate to your copy of the repository on GitHub: </a:t>
            </a:r>
            <a:r>
              <a:rPr lang="en" sz="1700" u="sng">
                <a:solidFill>
                  <a:srgbClr val="4A86E8"/>
                </a:solidFill>
                <a:hlinkClick r:id="rId3"/>
              </a:rPr>
              <a:t>https://github.com/</a:t>
            </a:r>
            <a:r>
              <a:rPr lang="en" sz="1700">
                <a:solidFill>
                  <a:srgbClr val="4A86E8"/>
                </a:solidFill>
              </a:rPr>
              <a:t>&lt;your-user-name&gt;/</a:t>
            </a:r>
            <a:r>
              <a:rPr lang="en" sz="1700">
                <a:solidFill>
                  <a:srgbClr val="4A86E8"/>
                </a:solidFill>
                <a:highlight>
                  <a:srgbClr val="FFFFFF"/>
                </a:highlight>
              </a:rPr>
              <a:t>Stats-404-W19-Statistical-Computing</a:t>
            </a:r>
            <a:endParaRPr sz="1700">
              <a:solidFill>
                <a:srgbClr val="4A86E8"/>
              </a:solidFill>
              <a:highlight>
                <a:srgbClr val="FFFFFF"/>
              </a:highlight>
            </a:endParaRPr>
          </a:p>
          <a:p>
            <a:pPr indent="-336550" lvl="1" marL="914400" rtl="0" algn="l">
              <a:spcBef>
                <a:spcPts val="0"/>
              </a:spcBef>
              <a:spcAft>
                <a:spcPts val="0"/>
              </a:spcAft>
              <a:buSzPts val="1700"/>
              <a:buChar char="○"/>
            </a:pPr>
            <a:r>
              <a:rPr lang="en" sz="1700">
                <a:highlight>
                  <a:srgbClr val="FFFFFF"/>
                </a:highlight>
              </a:rPr>
              <a:t>Do you see the latest changes, updated “less than a minute ago”?</a:t>
            </a:r>
            <a:endParaRPr sz="1700">
              <a:highlight>
                <a:srgbClr val="FFFFFF"/>
              </a:highlight>
            </a:endParaRPr>
          </a:p>
          <a:p>
            <a:pPr indent="0" lvl="0" marL="0" marR="0" rtl="0" algn="l">
              <a:lnSpc>
                <a:spcPct val="115000"/>
              </a:lnSpc>
              <a:spcBef>
                <a:spcPts val="1000"/>
              </a:spcBef>
              <a:spcAft>
                <a:spcPts val="1000"/>
              </a:spcAft>
              <a:buNone/>
            </a:pPr>
            <a:r>
              <a:t/>
            </a:r>
            <a:endParaRPr/>
          </a:p>
        </p:txBody>
      </p:sp>
      <p:sp>
        <p:nvSpPr>
          <p:cNvPr id="248" name="Google Shape;248;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 First (Cloud) Commit</a:t>
            </a:r>
            <a:endParaRPr/>
          </a:p>
        </p:txBody>
      </p:sp>
      <p:pic>
        <p:nvPicPr>
          <p:cNvPr id="249" name="Google Shape;249;p40"/>
          <p:cNvPicPr preferRelativeResize="0"/>
          <p:nvPr/>
        </p:nvPicPr>
        <p:blipFill>
          <a:blip r:embed="rId4">
            <a:alphaModFix/>
          </a:blip>
          <a:stretch>
            <a:fillRect/>
          </a:stretch>
        </p:blipFill>
        <p:spPr>
          <a:xfrm>
            <a:off x="7188300" y="1835138"/>
            <a:ext cx="1308075" cy="532575"/>
          </a:xfrm>
          <a:prstGeom prst="rect">
            <a:avLst/>
          </a:prstGeom>
          <a:noFill/>
          <a:ln>
            <a:noFill/>
          </a:ln>
        </p:spPr>
      </p:pic>
      <p:pic>
        <p:nvPicPr>
          <p:cNvPr id="250" name="Google Shape;250;p40"/>
          <p:cNvPicPr preferRelativeResize="0"/>
          <p:nvPr/>
        </p:nvPicPr>
        <p:blipFill>
          <a:blip r:embed="rId5">
            <a:alphaModFix/>
          </a:blip>
          <a:stretch>
            <a:fillRect/>
          </a:stretch>
        </p:blipFill>
        <p:spPr>
          <a:xfrm>
            <a:off x="3786103" y="4036325"/>
            <a:ext cx="4490421" cy="532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Step 4</a:t>
            </a:r>
            <a:r>
              <a:rPr lang="en"/>
              <a:t>: Update ‘master’ branch in cloud with latest code changes</a:t>
            </a:r>
            <a:endParaRPr/>
          </a:p>
          <a:p>
            <a:pPr indent="-336550" lvl="0" marL="457200" rtl="0" algn="l">
              <a:spcBef>
                <a:spcPts val="1000"/>
              </a:spcBef>
              <a:spcAft>
                <a:spcPts val="0"/>
              </a:spcAft>
              <a:buSzPts val="1700"/>
              <a:buChar char="●"/>
            </a:pPr>
            <a:r>
              <a:rPr lang="en" sz="1700"/>
              <a:t>In Browser, </a:t>
            </a:r>
            <a:endParaRPr sz="1700"/>
          </a:p>
          <a:p>
            <a:pPr indent="-336550" lvl="1" marL="914400" rtl="0" algn="l">
              <a:spcBef>
                <a:spcPts val="0"/>
              </a:spcBef>
              <a:spcAft>
                <a:spcPts val="0"/>
              </a:spcAft>
              <a:buSzPts val="1700"/>
              <a:buChar char="○"/>
            </a:pPr>
            <a:r>
              <a:rPr lang="en" sz="1700"/>
              <a:t>Navigate to your copy of the repository on GitHub: </a:t>
            </a:r>
            <a:r>
              <a:rPr lang="en" sz="1700" u="sng">
                <a:solidFill>
                  <a:srgbClr val="4A86E8"/>
                </a:solidFill>
                <a:hlinkClick r:id="rId3"/>
              </a:rPr>
              <a:t>https://github.com/</a:t>
            </a:r>
            <a:r>
              <a:rPr lang="en" sz="1700">
                <a:solidFill>
                  <a:srgbClr val="4A86E8"/>
                </a:solidFill>
              </a:rPr>
              <a:t>&lt;your-user-name&gt;/</a:t>
            </a:r>
            <a:r>
              <a:rPr lang="en" sz="1700">
                <a:solidFill>
                  <a:srgbClr val="4A86E8"/>
                </a:solidFill>
                <a:highlight>
                  <a:schemeClr val="lt1"/>
                </a:highlight>
              </a:rPr>
              <a:t>Stats-404-W19-Statistical-Computing</a:t>
            </a:r>
            <a:endParaRPr sz="1700">
              <a:solidFill>
                <a:srgbClr val="0000FF"/>
              </a:solidFill>
            </a:endParaRPr>
          </a:p>
          <a:p>
            <a:pPr indent="-336550" lvl="1" marL="914400" rtl="0" algn="l">
              <a:spcBef>
                <a:spcPts val="0"/>
              </a:spcBef>
              <a:spcAft>
                <a:spcPts val="0"/>
              </a:spcAft>
              <a:buSzPts val="1700"/>
              <a:buChar char="○"/>
            </a:pPr>
            <a:r>
              <a:rPr lang="en" sz="1700"/>
              <a:t>Click on ‘Compare and pull request’ (see screenshot below)</a:t>
            </a:r>
            <a:endParaRPr sz="1700"/>
          </a:p>
          <a:p>
            <a:pPr indent="-336550" lvl="1" marL="914400" rtl="0" algn="l">
              <a:spcBef>
                <a:spcPts val="0"/>
              </a:spcBef>
              <a:spcAft>
                <a:spcPts val="0"/>
              </a:spcAft>
              <a:buSzPts val="1700"/>
              <a:buChar char="○"/>
            </a:pPr>
            <a:r>
              <a:rPr lang="en" sz="1700"/>
              <a:t>Check that the branches you want to merge are correct</a:t>
            </a:r>
            <a:r>
              <a:rPr lang="en" sz="1700"/>
              <a:t> -- and -- that</a:t>
            </a:r>
            <a:r>
              <a:rPr lang="en" sz="1700"/>
              <a:t> </a:t>
            </a:r>
            <a:r>
              <a:rPr b="1" lang="en" sz="1700" u="sng"/>
              <a:t>both</a:t>
            </a:r>
            <a:r>
              <a:rPr lang="en" sz="1700"/>
              <a:t> branches reflect </a:t>
            </a:r>
            <a:r>
              <a:rPr b="1" lang="en" sz="1700" u="sng"/>
              <a:t>your repository</a:t>
            </a:r>
            <a:r>
              <a:rPr lang="en" sz="1700"/>
              <a:t> (i.e. start with your username)</a:t>
            </a:r>
            <a:endParaRPr sz="1700"/>
          </a:p>
          <a:p>
            <a:pPr indent="0" lvl="0" marL="0" marR="0" rtl="0" algn="l">
              <a:lnSpc>
                <a:spcPct val="115000"/>
              </a:lnSpc>
              <a:spcBef>
                <a:spcPts val="1000"/>
              </a:spcBef>
              <a:spcAft>
                <a:spcPts val="1000"/>
              </a:spcAft>
              <a:buNone/>
            </a:pPr>
            <a:r>
              <a:t/>
            </a:r>
            <a:endParaRPr/>
          </a:p>
        </p:txBody>
      </p:sp>
      <p:sp>
        <p:nvSpPr>
          <p:cNvPr id="256" name="Google Shape;25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 Merging into Master</a:t>
            </a:r>
            <a:endParaRPr/>
          </a:p>
        </p:txBody>
      </p:sp>
      <p:pic>
        <p:nvPicPr>
          <p:cNvPr id="257" name="Google Shape;257;p41"/>
          <p:cNvPicPr preferRelativeResize="0"/>
          <p:nvPr/>
        </p:nvPicPr>
        <p:blipFill>
          <a:blip r:embed="rId4">
            <a:alphaModFix/>
          </a:blip>
          <a:stretch>
            <a:fillRect/>
          </a:stretch>
        </p:blipFill>
        <p:spPr>
          <a:xfrm>
            <a:off x="3946003" y="3674725"/>
            <a:ext cx="4490421" cy="5325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a:t>
            </a:r>
            <a:r>
              <a:rPr lang="en">
                <a:solidFill>
                  <a:schemeClr val="dk1"/>
                </a:solidFill>
              </a:rPr>
              <a:t> Merging into Master</a:t>
            </a:r>
            <a:endParaRPr/>
          </a:p>
        </p:txBody>
      </p:sp>
      <p:pic>
        <p:nvPicPr>
          <p:cNvPr id="263" name="Google Shape;263;p42"/>
          <p:cNvPicPr preferRelativeResize="0"/>
          <p:nvPr/>
        </p:nvPicPr>
        <p:blipFill>
          <a:blip r:embed="rId3">
            <a:alphaModFix/>
          </a:blip>
          <a:stretch>
            <a:fillRect/>
          </a:stretch>
        </p:blipFill>
        <p:spPr>
          <a:xfrm>
            <a:off x="5984100" y="1862925"/>
            <a:ext cx="2894423" cy="1417660"/>
          </a:xfrm>
          <a:prstGeom prst="rect">
            <a:avLst/>
          </a:prstGeom>
          <a:noFill/>
          <a:ln>
            <a:noFill/>
          </a:ln>
          <a:effectLst>
            <a:outerShdw blurRad="57150" rotWithShape="0" algn="bl" dir="5400000" dist="19050">
              <a:srgbClr val="000000">
                <a:alpha val="50000"/>
              </a:srgbClr>
            </a:outerShdw>
          </a:effectLst>
        </p:spPr>
      </p:pic>
      <p:sp>
        <p:nvSpPr>
          <p:cNvPr id="264" name="Google Shape;264;p42"/>
          <p:cNvSpPr txBox="1"/>
          <p:nvPr>
            <p:ph idx="1" type="body"/>
          </p:nvPr>
        </p:nvSpPr>
        <p:spPr>
          <a:xfrm>
            <a:off x="311700" y="1152475"/>
            <a:ext cx="5672400" cy="3780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Step 4</a:t>
            </a:r>
            <a:r>
              <a:rPr lang="en"/>
              <a:t>: </a:t>
            </a:r>
            <a:r>
              <a:rPr lang="en"/>
              <a:t>(cont’d):</a:t>
            </a:r>
            <a:endParaRPr/>
          </a:p>
          <a:p>
            <a:pPr indent="-342900" lvl="0" marL="457200" rtl="0" algn="l">
              <a:lnSpc>
                <a:spcPct val="114000"/>
              </a:lnSpc>
              <a:spcBef>
                <a:spcPts val="1000"/>
              </a:spcBef>
              <a:spcAft>
                <a:spcPts val="0"/>
              </a:spcAft>
              <a:buSzPts val="1800"/>
              <a:buChar char="●"/>
            </a:pPr>
            <a:r>
              <a:rPr lang="en"/>
              <a:t>Add description explaining changes that you made in “Leave a comment” section</a:t>
            </a:r>
            <a:endParaRPr/>
          </a:p>
          <a:p>
            <a:pPr indent="-317500" lvl="0" marL="914400" rtl="0" algn="l">
              <a:lnSpc>
                <a:spcPct val="114000"/>
              </a:lnSpc>
              <a:spcBef>
                <a:spcPts val="0"/>
              </a:spcBef>
              <a:spcAft>
                <a:spcPts val="0"/>
              </a:spcAft>
              <a:buSzPts val="1400"/>
              <a:buChar char="●"/>
            </a:pPr>
            <a:r>
              <a:rPr lang="en" sz="1400"/>
              <a:t>Note: This comment is for reviewer to get an idea of the code changes that you’d like them to review (before they see any code) -- and anything they should really focus on. </a:t>
            </a:r>
            <a:endParaRPr sz="1400"/>
          </a:p>
          <a:p>
            <a:pPr indent="-342900" lvl="0" marL="457200" rtl="0" algn="l">
              <a:lnSpc>
                <a:spcPct val="114000"/>
              </a:lnSpc>
              <a:spcBef>
                <a:spcPts val="0"/>
              </a:spcBef>
              <a:spcAft>
                <a:spcPts val="0"/>
              </a:spcAft>
              <a:buSzPts val="1800"/>
              <a:buChar char="●"/>
            </a:pPr>
            <a:r>
              <a:rPr lang="en"/>
              <a:t>Click “Create pull request”</a:t>
            </a:r>
            <a:endParaRPr/>
          </a:p>
          <a:p>
            <a:pPr indent="-317500" lvl="1" marL="914400" rtl="0" algn="l">
              <a:lnSpc>
                <a:spcPct val="114000"/>
              </a:lnSpc>
              <a:spcBef>
                <a:spcPts val="0"/>
              </a:spcBef>
              <a:spcAft>
                <a:spcPts val="0"/>
              </a:spcAft>
              <a:buSzPts val="1400"/>
              <a:buChar char="○"/>
            </a:pPr>
            <a:r>
              <a:rPr lang="en" u="sng">
                <a:solidFill>
                  <a:srgbClr val="4A86E8"/>
                </a:solidFill>
                <a:hlinkClick r:id="rId4"/>
              </a:rPr>
              <a:t>https://github.com/</a:t>
            </a:r>
            <a:r>
              <a:rPr lang="en">
                <a:solidFill>
                  <a:srgbClr val="4A86E8"/>
                </a:solidFill>
              </a:rPr>
              <a:t>&lt;your-user-name&gt;/</a:t>
            </a:r>
            <a:r>
              <a:rPr lang="en">
                <a:solidFill>
                  <a:srgbClr val="4A86E8"/>
                </a:solidFill>
                <a:highlight>
                  <a:schemeClr val="lt1"/>
                </a:highlight>
              </a:rPr>
              <a:t>Stats-404-W19-Statistical-Computing</a:t>
            </a:r>
            <a:r>
              <a:rPr lang="en">
                <a:solidFill>
                  <a:srgbClr val="4A86E8"/>
                </a:solidFill>
              </a:rPr>
              <a:t>/pulls</a:t>
            </a:r>
            <a:r>
              <a:rPr lang="en"/>
              <a:t> should show new pull request </a:t>
            </a:r>
            <a:endParaRPr/>
          </a:p>
          <a:p>
            <a:pPr indent="-317500" lvl="1" marL="914400" rtl="0" algn="l">
              <a:lnSpc>
                <a:spcPct val="114000"/>
              </a:lnSpc>
              <a:spcBef>
                <a:spcPts val="0"/>
              </a:spcBef>
              <a:spcAft>
                <a:spcPts val="0"/>
              </a:spcAft>
              <a:buSzPts val="1400"/>
              <a:buChar char="○"/>
            </a:pPr>
            <a:r>
              <a:rPr lang="en"/>
              <a:t>Note: You will also get an email from GitHub that a PR was created. Check that GitHub Settings → Notifications → Include your own updates</a:t>
            </a:r>
            <a:endParaRPr/>
          </a:p>
          <a:p>
            <a:pPr indent="0" lvl="0" marL="0" marR="0" rtl="0" algn="l">
              <a:lnSpc>
                <a:spcPct val="115000"/>
              </a:lnSpc>
              <a:spcBef>
                <a:spcPts val="0"/>
              </a:spcBef>
              <a:spcAft>
                <a:spcPts val="10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Ice Breaker</a:t>
            </a:r>
            <a:endParaRPr/>
          </a:p>
        </p:txBody>
      </p:sp>
      <p:sp>
        <p:nvSpPr>
          <p:cNvPr id="73" name="Google Shape;7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What’s your p</a:t>
            </a:r>
            <a:r>
              <a:rPr lang="en"/>
              <a:t>referred name?</a:t>
            </a:r>
            <a:endParaRPr/>
          </a:p>
          <a:p>
            <a:pPr indent="-342900" lvl="0" marL="457200" rtl="0" algn="l">
              <a:spcBef>
                <a:spcPts val="1000"/>
              </a:spcBef>
              <a:spcAft>
                <a:spcPts val="0"/>
              </a:spcAft>
              <a:buSzPts val="1800"/>
              <a:buChar char="●"/>
            </a:pPr>
            <a:r>
              <a:rPr lang="en"/>
              <a:t>What’s your educational background or industry you are/want to work in?</a:t>
            </a:r>
            <a:endParaRPr/>
          </a:p>
          <a:p>
            <a:pPr indent="-342900" lvl="0" marL="457200" rtl="0" algn="l">
              <a:spcBef>
                <a:spcPts val="1000"/>
              </a:spcBef>
              <a:spcAft>
                <a:spcPts val="0"/>
              </a:spcAft>
              <a:buSzPts val="1800"/>
              <a:buChar char="●"/>
            </a:pPr>
            <a:r>
              <a:rPr lang="en"/>
              <a:t>Why did you sign-up for the course?</a:t>
            </a:r>
            <a:endParaRPr/>
          </a:p>
          <a:p>
            <a:pPr indent="-342900" lvl="0" marL="457200" rtl="0" algn="l">
              <a:spcBef>
                <a:spcPts val="1000"/>
              </a:spcBef>
              <a:spcAft>
                <a:spcPts val="0"/>
              </a:spcAft>
              <a:buSzPts val="1800"/>
              <a:buChar char="●"/>
            </a:pPr>
            <a:r>
              <a:rPr lang="en"/>
              <a:t>What’s one topic you’re (ideally) interested in learning in class?</a:t>
            </a:r>
            <a:endParaRPr/>
          </a:p>
          <a:p>
            <a:pPr indent="0" lvl="0" marL="0" rtl="0" algn="l">
              <a:spcBef>
                <a:spcPts val="1000"/>
              </a:spcBef>
              <a:spcAft>
                <a:spcPts val="0"/>
              </a:spcAft>
              <a:buNone/>
            </a:pPr>
            <a:r>
              <a:t/>
            </a:r>
            <a:endParaRPr/>
          </a:p>
          <a:p>
            <a:pPr indent="0" lvl="0" marL="0" rtl="0" algn="l">
              <a:spcBef>
                <a:spcPts val="1000"/>
              </a:spcBef>
              <a:spcAft>
                <a:spcPts val="10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Google Shape;269;p43"/>
          <p:cNvSpPr txBox="1"/>
          <p:nvPr>
            <p:ph idx="1" type="body"/>
          </p:nvPr>
        </p:nvSpPr>
        <p:spPr>
          <a:xfrm>
            <a:off x="311700" y="1152475"/>
            <a:ext cx="5260200" cy="3780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a:t>Step 4</a:t>
            </a:r>
            <a:r>
              <a:rPr lang="en"/>
              <a:t>: (cont’d):</a:t>
            </a:r>
            <a:endParaRPr/>
          </a:p>
          <a:p>
            <a:pPr indent="-342900" lvl="0" marL="457200" rtl="0" algn="l">
              <a:lnSpc>
                <a:spcPct val="114000"/>
              </a:lnSpc>
              <a:spcBef>
                <a:spcPts val="1000"/>
              </a:spcBef>
              <a:spcAft>
                <a:spcPts val="0"/>
              </a:spcAft>
              <a:buSzPts val="1800"/>
              <a:buChar char="●"/>
            </a:pPr>
            <a:r>
              <a:rPr lang="en"/>
              <a:t>When collaborating with others, </a:t>
            </a:r>
            <a:endParaRPr/>
          </a:p>
          <a:p>
            <a:pPr indent="0" lvl="0" marL="457200" rtl="0" algn="l">
              <a:lnSpc>
                <a:spcPct val="114000"/>
              </a:lnSpc>
              <a:spcBef>
                <a:spcPts val="0"/>
              </a:spcBef>
              <a:spcAft>
                <a:spcPts val="0"/>
              </a:spcAft>
              <a:buNone/>
            </a:pPr>
            <a:r>
              <a:rPr lang="en"/>
              <a:t>assign code reviewers in pull request, on right-hand side</a:t>
            </a:r>
            <a:endParaRPr/>
          </a:p>
          <a:p>
            <a:pPr indent="-342900" lvl="0" marL="457200" rtl="0" algn="l">
              <a:lnSpc>
                <a:spcPct val="114000"/>
              </a:lnSpc>
              <a:spcBef>
                <a:spcPts val="0"/>
              </a:spcBef>
              <a:spcAft>
                <a:spcPts val="0"/>
              </a:spcAft>
              <a:buSzPts val="1800"/>
              <a:buChar char="●"/>
            </a:pPr>
            <a:r>
              <a:rPr lang="en"/>
              <a:t>When review is done, you get to click</a:t>
            </a:r>
            <a:endParaRPr/>
          </a:p>
          <a:p>
            <a:pPr indent="0" lvl="0" marL="457200" rtl="0" algn="l">
              <a:lnSpc>
                <a:spcPct val="114000"/>
              </a:lnSpc>
              <a:spcBef>
                <a:spcPts val="0"/>
              </a:spcBef>
              <a:spcAft>
                <a:spcPts val="0"/>
              </a:spcAft>
              <a:buNone/>
            </a:pPr>
            <a:r>
              <a:rPr lang="en"/>
              <a:t>“Merge pull request”</a:t>
            </a:r>
            <a:endParaRPr/>
          </a:p>
          <a:p>
            <a:pPr indent="-342900" lvl="0" marL="457200" rtl="0" algn="l">
              <a:lnSpc>
                <a:spcPct val="114000"/>
              </a:lnSpc>
              <a:spcBef>
                <a:spcPts val="0"/>
              </a:spcBef>
              <a:spcAft>
                <a:spcPts val="0"/>
              </a:spcAft>
              <a:buSzPts val="1800"/>
              <a:buChar char="●"/>
            </a:pPr>
            <a:r>
              <a:rPr lang="en"/>
              <a:t>Note: </a:t>
            </a:r>
            <a:r>
              <a:rPr lang="en" u="sng">
                <a:solidFill>
                  <a:schemeClr val="accent5"/>
                </a:solidFill>
                <a:hlinkClick r:id="rId3"/>
              </a:rPr>
              <a:t>Continuous Integration</a:t>
            </a:r>
            <a:r>
              <a:rPr lang="en"/>
              <a:t> will be (very) briefly covered in Week 8,</a:t>
            </a:r>
            <a:endParaRPr/>
          </a:p>
          <a:p>
            <a:pPr indent="0" lvl="0" marL="457200" rtl="0" algn="l">
              <a:lnSpc>
                <a:spcPct val="114000"/>
              </a:lnSpc>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15000"/>
              </a:lnSpc>
              <a:spcBef>
                <a:spcPts val="1000"/>
              </a:spcBef>
              <a:spcAft>
                <a:spcPts val="1000"/>
              </a:spcAft>
              <a:buNone/>
            </a:pPr>
            <a:r>
              <a:t/>
            </a:r>
            <a:endParaRPr/>
          </a:p>
        </p:txBody>
      </p:sp>
      <p:sp>
        <p:nvSpPr>
          <p:cNvPr id="270" name="Google Shape;270;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 - SourceTree: Merging into Master</a:t>
            </a:r>
            <a:endParaRPr/>
          </a:p>
        </p:txBody>
      </p:sp>
      <p:pic>
        <p:nvPicPr>
          <p:cNvPr id="271" name="Google Shape;271;p43"/>
          <p:cNvPicPr preferRelativeResize="0"/>
          <p:nvPr/>
        </p:nvPicPr>
        <p:blipFill>
          <a:blip r:embed="rId4">
            <a:alphaModFix/>
          </a:blip>
          <a:stretch>
            <a:fillRect/>
          </a:stretch>
        </p:blipFill>
        <p:spPr>
          <a:xfrm>
            <a:off x="5571899" y="1275150"/>
            <a:ext cx="3336649" cy="1634249"/>
          </a:xfrm>
          <a:prstGeom prst="rect">
            <a:avLst/>
          </a:prstGeom>
          <a:noFill/>
          <a:ln>
            <a:noFill/>
          </a:ln>
          <a:effectLst>
            <a:outerShdw blurRad="57150" rotWithShape="0" algn="bl" dir="5400000" dist="19050">
              <a:srgbClr val="000000">
                <a:alpha val="50000"/>
              </a:srgbClr>
            </a:outerShdw>
          </a:effectLst>
        </p:spPr>
      </p:pic>
      <p:pic>
        <p:nvPicPr>
          <p:cNvPr id="272" name="Google Shape;272;p43"/>
          <p:cNvPicPr preferRelativeResize="0"/>
          <p:nvPr/>
        </p:nvPicPr>
        <p:blipFill>
          <a:blip r:embed="rId5">
            <a:alphaModFix/>
          </a:blip>
          <a:stretch>
            <a:fillRect/>
          </a:stretch>
        </p:blipFill>
        <p:spPr>
          <a:xfrm>
            <a:off x="5571907" y="3499700"/>
            <a:ext cx="3236993" cy="967475"/>
          </a:xfrm>
          <a:prstGeom prst="rect">
            <a:avLst/>
          </a:prstGeom>
          <a:noFill/>
          <a:ln>
            <a:noFill/>
          </a:ln>
          <a:effectLst>
            <a:outerShdw blurRad="57150" rotWithShape="0" algn="bl" dir="5400000" dist="19050">
              <a:srgbClr val="000000">
                <a:alpha val="50000"/>
              </a:srgbClr>
            </a:outerShdw>
          </a:effectLst>
        </p:spPr>
      </p:pic>
      <p:pic>
        <p:nvPicPr>
          <p:cNvPr id="273" name="Google Shape;273;p43"/>
          <p:cNvPicPr preferRelativeResize="0"/>
          <p:nvPr/>
        </p:nvPicPr>
        <p:blipFill>
          <a:blip r:embed="rId6">
            <a:alphaModFix/>
          </a:blip>
          <a:stretch>
            <a:fillRect/>
          </a:stretch>
        </p:blipFill>
        <p:spPr>
          <a:xfrm>
            <a:off x="3002050" y="2959425"/>
            <a:ext cx="297450" cy="297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 name="Shape 277"/>
        <p:cNvGrpSpPr/>
        <p:nvPr/>
      </p:nvGrpSpPr>
      <p:grpSpPr>
        <a:xfrm>
          <a:off x="0" y="0"/>
          <a:ext cx="0" cy="0"/>
          <a:chOff x="0" y="0"/>
          <a:chExt cx="0" cy="0"/>
        </a:xfrm>
      </p:grpSpPr>
      <p:sp>
        <p:nvSpPr>
          <p:cNvPr id="278" name="Google Shape;278;p44"/>
          <p:cNvSpPr txBox="1"/>
          <p:nvPr>
            <p:ph idx="1" type="body"/>
          </p:nvPr>
        </p:nvSpPr>
        <p:spPr>
          <a:xfrm>
            <a:off x="311700" y="1152475"/>
            <a:ext cx="8520600" cy="374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tips for m</a:t>
            </a:r>
            <a:r>
              <a:rPr lang="en"/>
              <a:t>aking and tracking changes to code base:</a:t>
            </a:r>
            <a:endParaRPr/>
          </a:p>
          <a:p>
            <a:pPr indent="-342900" lvl="0" marL="457200" rtl="0" algn="l">
              <a:spcBef>
                <a:spcPts val="0"/>
              </a:spcBef>
              <a:spcAft>
                <a:spcPts val="0"/>
              </a:spcAft>
              <a:buSzPts val="1800"/>
              <a:buChar char="●"/>
            </a:pPr>
            <a:r>
              <a:rPr b="1" lang="en"/>
              <a:t>TIP</a:t>
            </a:r>
            <a:r>
              <a:rPr lang="en"/>
              <a:t>: One idea per commit (!) → easier to undo + merge/find changes</a:t>
            </a:r>
            <a:endParaRPr/>
          </a:p>
          <a:p>
            <a:pPr indent="-342900" lvl="1" marL="914400" rtl="0" algn="l">
              <a:spcBef>
                <a:spcPts val="0"/>
              </a:spcBef>
              <a:spcAft>
                <a:spcPts val="0"/>
              </a:spcAft>
              <a:buSzPts val="1800"/>
              <a:buChar char="○"/>
            </a:pPr>
            <a:r>
              <a:rPr lang="en"/>
              <a:t>Note: In EX 1</a:t>
            </a:r>
            <a:r>
              <a:rPr lang="en"/>
              <a:t>, we committed the whole file at once -- because we only had one change. </a:t>
            </a:r>
            <a:endParaRPr/>
          </a:p>
          <a:p>
            <a:pPr indent="-317500" lvl="1" marL="914400" rtl="0" algn="l">
              <a:spcBef>
                <a:spcPts val="0"/>
              </a:spcBef>
              <a:spcAft>
                <a:spcPts val="0"/>
              </a:spcAft>
              <a:buSzPts val="1400"/>
              <a:buChar char="○"/>
            </a:pPr>
            <a:r>
              <a:rPr lang="en"/>
              <a:t>If we had multiple items/ideas that we changed, you can click on lines in a file that had unstaged changes and ‘Stage lines’, select lines at time</a:t>
            </a:r>
            <a:endParaRPr sz="1800"/>
          </a:p>
          <a:p>
            <a:pPr indent="-342900" lvl="0" marL="457200" rtl="0" algn="l">
              <a:spcBef>
                <a:spcPts val="1000"/>
              </a:spcBef>
              <a:spcAft>
                <a:spcPts val="0"/>
              </a:spcAft>
              <a:buSzPts val="1800"/>
              <a:buChar char="●"/>
            </a:pPr>
            <a:r>
              <a:rPr b="1" lang="en"/>
              <a:t>TIP</a:t>
            </a:r>
            <a:r>
              <a:rPr lang="en"/>
              <a:t>: To undo changes</a:t>
            </a:r>
            <a:endParaRPr/>
          </a:p>
          <a:p>
            <a:pPr indent="-317500" lvl="1" marL="914400" rtl="0" algn="l">
              <a:spcBef>
                <a:spcPts val="0"/>
              </a:spcBef>
              <a:spcAft>
                <a:spcPts val="0"/>
              </a:spcAft>
              <a:buSzPts val="1400"/>
              <a:buChar char="○"/>
            </a:pPr>
            <a:r>
              <a:rPr lang="en"/>
              <a:t>In code: right-click on commit you want to undo and click on ‘Reverse changes...’</a:t>
            </a:r>
            <a:endParaRPr/>
          </a:p>
          <a:p>
            <a:pPr indent="-317500" lvl="1" marL="914400" rtl="0" algn="l">
              <a:spcBef>
                <a:spcPts val="0"/>
              </a:spcBef>
              <a:spcAft>
                <a:spcPts val="0"/>
              </a:spcAft>
              <a:buSzPts val="1400"/>
              <a:buChar char="○"/>
            </a:pPr>
            <a:r>
              <a:rPr lang="en"/>
              <a:t>In (last) commit message: click on ‘Commit’ then on the right-hand side, select ‘Amend last commit’ from dropdown</a:t>
            </a:r>
            <a:endParaRPr/>
          </a:p>
          <a:p>
            <a:pPr indent="0" lvl="0" marL="457200" rtl="0" algn="l">
              <a:spcBef>
                <a:spcPts val="0"/>
              </a:spcBef>
              <a:spcAft>
                <a:spcPts val="0"/>
              </a:spcAft>
              <a:buNone/>
            </a:pPr>
            <a:r>
              <a:t/>
            </a:r>
            <a:endParaRPr/>
          </a:p>
          <a:p>
            <a:pPr indent="0" lvl="0" marL="457200" rtl="0" algn="l">
              <a:spcBef>
                <a:spcPts val="1000"/>
              </a:spcBef>
              <a:spcAft>
                <a:spcPts val="0"/>
              </a:spcAft>
              <a:buNone/>
            </a:pPr>
            <a:r>
              <a:t/>
            </a:r>
            <a:endParaRPr/>
          </a:p>
          <a:p>
            <a:pPr indent="0" lvl="0" marL="0" marR="0" rtl="0" algn="l">
              <a:lnSpc>
                <a:spcPct val="115000"/>
              </a:lnSpc>
              <a:spcBef>
                <a:spcPts val="1000"/>
              </a:spcBef>
              <a:spcAft>
                <a:spcPts val="1000"/>
              </a:spcAft>
              <a:buNone/>
            </a:pPr>
            <a:r>
              <a:t/>
            </a:r>
            <a:endParaRPr/>
          </a:p>
        </p:txBody>
      </p:sp>
      <p:sp>
        <p:nvSpPr>
          <p:cNvPr id="279" name="Google Shape;27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Git/SourceTree Tips</a:t>
            </a:r>
            <a:endParaRPr/>
          </a:p>
        </p:txBody>
      </p:sp>
      <p:pic>
        <p:nvPicPr>
          <p:cNvPr id="280" name="Google Shape;280;p44"/>
          <p:cNvPicPr preferRelativeResize="0"/>
          <p:nvPr/>
        </p:nvPicPr>
        <p:blipFill>
          <a:blip r:embed="rId3">
            <a:alphaModFix/>
          </a:blip>
          <a:stretch>
            <a:fillRect/>
          </a:stretch>
        </p:blipFill>
        <p:spPr>
          <a:xfrm>
            <a:off x="3267400" y="3631450"/>
            <a:ext cx="2388000" cy="1268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Introduction to Git </a:t>
            </a:r>
            <a:r>
              <a:rPr lang="en" sz="1700" u="sng">
                <a:solidFill>
                  <a:schemeClr val="accent5"/>
                </a:solidFill>
                <a:hlinkClick r:id="rId3"/>
              </a:rPr>
              <a:t>tutorial</a:t>
            </a:r>
            <a:r>
              <a:rPr lang="en" sz="1700"/>
              <a:t> for command-line</a:t>
            </a:r>
            <a:endParaRPr sz="1700"/>
          </a:p>
          <a:p>
            <a:pPr indent="-342900" lvl="0" marL="457200" rtl="0" algn="l">
              <a:spcBef>
                <a:spcPts val="0"/>
              </a:spcBef>
              <a:spcAft>
                <a:spcPts val="0"/>
              </a:spcAft>
              <a:buSzPts val="1800"/>
              <a:buChar char="●"/>
            </a:pPr>
            <a:r>
              <a:rPr lang="en" sz="1700"/>
              <a:t>Git </a:t>
            </a:r>
            <a:r>
              <a:rPr lang="en" sz="1700" u="sng">
                <a:solidFill>
                  <a:schemeClr val="hlink"/>
                </a:solidFill>
                <a:hlinkClick r:id="rId4"/>
              </a:rPr>
              <a:t>handbook</a:t>
            </a:r>
            <a:r>
              <a:rPr lang="en" sz="1700"/>
              <a:t> </a:t>
            </a:r>
            <a:endParaRPr sz="1700"/>
          </a:p>
          <a:p>
            <a:pPr indent="-342900" lvl="0" marL="457200" rtl="0" algn="l">
              <a:spcBef>
                <a:spcPts val="0"/>
              </a:spcBef>
              <a:spcAft>
                <a:spcPts val="0"/>
              </a:spcAft>
              <a:buSzPts val="1800"/>
              <a:buChar char="●"/>
            </a:pPr>
            <a:r>
              <a:rPr lang="en" sz="1700"/>
              <a:t>Git </a:t>
            </a:r>
            <a:r>
              <a:rPr lang="en" sz="1700" u="sng">
                <a:solidFill>
                  <a:schemeClr val="accent5"/>
                </a:solidFill>
                <a:hlinkClick r:id="rId5"/>
              </a:rPr>
              <a:t>cheat sheet</a:t>
            </a:r>
            <a:endParaRPr sz="1600"/>
          </a:p>
          <a:p>
            <a:pPr indent="-342900" lvl="0" marL="457200" rtl="0" algn="l">
              <a:spcBef>
                <a:spcPts val="0"/>
              </a:spcBef>
              <a:spcAft>
                <a:spcPts val="0"/>
              </a:spcAft>
              <a:buSzPts val="1800"/>
              <a:buChar char="●"/>
            </a:pPr>
            <a:r>
              <a:rPr lang="en" sz="1600"/>
              <a:t>SourceTree</a:t>
            </a:r>
            <a:r>
              <a:rPr lang="en" sz="1600">
                <a:solidFill>
                  <a:srgbClr val="0000FF"/>
                </a:solidFill>
              </a:rPr>
              <a:t> </a:t>
            </a:r>
            <a:r>
              <a:rPr lang="en" sz="1600" u="sng">
                <a:solidFill>
                  <a:schemeClr val="accent5"/>
                </a:solidFill>
                <a:hlinkClick r:id="rId6"/>
              </a:rPr>
              <a:t>tutorial</a:t>
            </a:r>
            <a:r>
              <a:rPr lang="en" sz="1600">
                <a:solidFill>
                  <a:srgbClr val="0000FF"/>
                </a:solidFill>
              </a:rPr>
              <a:t> </a:t>
            </a:r>
            <a:r>
              <a:rPr lang="en" sz="1600"/>
              <a:t>(with Windows screenshots)</a:t>
            </a:r>
            <a:endParaRPr sz="1700"/>
          </a:p>
          <a:p>
            <a:pPr indent="0" lvl="0" marL="0" rtl="0" algn="l">
              <a:spcBef>
                <a:spcPts val="1000"/>
              </a:spcBef>
              <a:spcAft>
                <a:spcPts val="1000"/>
              </a:spcAft>
              <a:buNone/>
            </a:pPr>
            <a:r>
              <a:t/>
            </a:r>
            <a:endParaRPr/>
          </a:p>
        </p:txBody>
      </p:sp>
      <p:sp>
        <p:nvSpPr>
          <p:cNvPr id="286" name="Google Shape;286;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Additional Resources</a:t>
            </a:r>
            <a:endParaRPr sz="2000"/>
          </a:p>
        </p:txBody>
      </p:sp>
      <p:pic>
        <p:nvPicPr>
          <p:cNvPr descr="pasted-image.tiff" id="287" name="Google Shape;287;p45"/>
          <p:cNvPicPr preferRelativeResize="0"/>
          <p:nvPr/>
        </p:nvPicPr>
        <p:blipFill rotWithShape="1">
          <a:blip r:embed="rId7">
            <a:alphaModFix/>
          </a:blip>
          <a:srcRect b="0" l="0" r="0" t="0"/>
          <a:stretch/>
        </p:blipFill>
        <p:spPr>
          <a:xfrm>
            <a:off x="5831026" y="307870"/>
            <a:ext cx="3059932" cy="5143504"/>
          </a:xfrm>
          <a:prstGeom prst="rect">
            <a:avLst/>
          </a:prstGeom>
          <a:noFill/>
          <a:ln>
            <a:noFill/>
          </a:ln>
        </p:spPr>
      </p:pic>
      <p:sp>
        <p:nvSpPr>
          <p:cNvPr id="288" name="Google Shape;288;p45"/>
          <p:cNvSpPr txBox="1"/>
          <p:nvPr/>
        </p:nvSpPr>
        <p:spPr>
          <a:xfrm>
            <a:off x="8657727" y="4307475"/>
            <a:ext cx="309600" cy="276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rme"/>
              <a:buNone/>
            </a:pPr>
            <a:r>
              <a:rPr b="0" i="0" lang="en" sz="1000" u="none" cap="none" strike="noStrike">
                <a:solidFill>
                  <a:srgbClr val="000000"/>
                </a:solidFill>
                <a:latin typeface="Carme"/>
                <a:ea typeface="Carme"/>
                <a:cs typeface="Carme"/>
                <a:sym typeface="Carme"/>
              </a:rPr>
              <a:t>[</a:t>
            </a:r>
            <a:r>
              <a:rPr lang="en" sz="1000">
                <a:latin typeface="Carme"/>
                <a:ea typeface="Carme"/>
                <a:cs typeface="Carme"/>
                <a:sym typeface="Carme"/>
              </a:rPr>
              <a:t>2</a:t>
            </a:r>
            <a:r>
              <a:rPr b="0" i="0" lang="en" sz="1000" u="none" cap="none" strike="noStrike">
                <a:solidFill>
                  <a:srgbClr val="000000"/>
                </a:solidFill>
                <a:latin typeface="Carme"/>
                <a:ea typeface="Carme"/>
                <a:cs typeface="Carme"/>
                <a:sym typeface="Carme"/>
              </a:rPr>
              <a:t>]</a:t>
            </a:r>
            <a:endParaRPr b="0" i="0" sz="1000" u="none" cap="none" strike="noStrike">
              <a:solidFill>
                <a:srgbClr val="000000"/>
              </a:solidFill>
              <a:latin typeface="Carme"/>
              <a:ea typeface="Carme"/>
              <a:cs typeface="Carme"/>
              <a:sym typeface="Carme"/>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46"/>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285F4"/>
                </a:solidFill>
              </a:rPr>
              <a:t>15 minute break</a:t>
            </a:r>
            <a:endParaRPr sz="3600">
              <a:solidFill>
                <a:srgbClr val="4285F4"/>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Python 3? </a:t>
            </a:r>
            <a:endParaRPr/>
          </a:p>
        </p:txBody>
      </p:sp>
      <p:pic>
        <p:nvPicPr>
          <p:cNvPr id="299" name="Google Shape;299;p47"/>
          <p:cNvPicPr preferRelativeResize="0"/>
          <p:nvPr/>
        </p:nvPicPr>
        <p:blipFill>
          <a:blip r:embed="rId3">
            <a:alphaModFix/>
          </a:blip>
          <a:stretch>
            <a:fillRect/>
          </a:stretch>
        </p:blipFill>
        <p:spPr>
          <a:xfrm>
            <a:off x="2386013" y="1485825"/>
            <a:ext cx="4371975" cy="2886075"/>
          </a:xfrm>
          <a:prstGeom prst="rect">
            <a:avLst/>
          </a:prstGeom>
          <a:noFill/>
          <a:ln>
            <a:noFill/>
          </a:ln>
        </p:spPr>
      </p:pic>
      <p:sp>
        <p:nvSpPr>
          <p:cNvPr id="300" name="Google Shape;300;p47"/>
          <p:cNvSpPr txBox="1"/>
          <p:nvPr/>
        </p:nvSpPr>
        <p:spPr>
          <a:xfrm>
            <a:off x="6615000" y="3790025"/>
            <a:ext cx="390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8"/>
          <p:cNvSpPr txBox="1"/>
          <p:nvPr>
            <p:ph idx="1" type="body"/>
          </p:nvPr>
        </p:nvSpPr>
        <p:spPr>
          <a:xfrm>
            <a:off x="311700" y="1000075"/>
            <a:ext cx="8648100" cy="4143300"/>
          </a:xfrm>
          <a:prstGeom prst="rect">
            <a:avLst/>
          </a:prstGeom>
        </p:spPr>
        <p:txBody>
          <a:bodyPr anchorCtr="0" anchor="t" bIns="91425" lIns="91425" spcFirstLastPara="1" rIns="91425" wrap="square" tIns="91425">
            <a:noAutofit/>
          </a:bodyPr>
          <a:lstStyle/>
          <a:p>
            <a:pPr indent="-330200" lvl="0" marL="457200" rtl="0" algn="l">
              <a:lnSpc>
                <a:spcPct val="112000"/>
              </a:lnSpc>
              <a:spcBef>
                <a:spcPts val="0"/>
              </a:spcBef>
              <a:spcAft>
                <a:spcPts val="0"/>
              </a:spcAft>
              <a:buSzPts val="1600"/>
              <a:buChar char="●"/>
            </a:pPr>
            <a:r>
              <a:rPr lang="en" sz="1600"/>
              <a:t>Download </a:t>
            </a:r>
            <a:r>
              <a:rPr lang="en" sz="1600" u="sng">
                <a:solidFill>
                  <a:schemeClr val="hlink"/>
                </a:solidFill>
                <a:hlinkClick r:id="rId3"/>
              </a:rPr>
              <a:t>Python</a:t>
            </a:r>
            <a:r>
              <a:rPr lang="en" sz="1600"/>
              <a:t> 3.5+</a:t>
            </a:r>
            <a:endParaRPr sz="1600"/>
          </a:p>
          <a:p>
            <a:pPr indent="-330200" lvl="0" marL="457200" rtl="0" algn="l">
              <a:lnSpc>
                <a:spcPct val="112000"/>
              </a:lnSpc>
              <a:spcBef>
                <a:spcPts val="0"/>
              </a:spcBef>
              <a:spcAft>
                <a:spcPts val="0"/>
              </a:spcAft>
              <a:buSzPts val="1600"/>
              <a:buChar char="●"/>
            </a:pPr>
            <a:r>
              <a:rPr lang="en" sz="1600"/>
              <a:t>Install Python 3.5+ following these </a:t>
            </a:r>
            <a:r>
              <a:rPr lang="en" sz="1600" u="sng">
                <a:solidFill>
                  <a:schemeClr val="hlink"/>
                </a:solidFill>
                <a:hlinkClick r:id="rId4"/>
              </a:rPr>
              <a:t>instructions</a:t>
            </a:r>
            <a:r>
              <a:rPr lang="en" sz="1600"/>
              <a:t> for Mac, skipping last section </a:t>
            </a:r>
            <a:r>
              <a:rPr lang="en" sz="1600">
                <a:solidFill>
                  <a:srgbClr val="666666"/>
                </a:solidFill>
              </a:rPr>
              <a:t>“</a:t>
            </a:r>
            <a:r>
              <a:rPr lang="en" sz="1600">
                <a:solidFill>
                  <a:srgbClr val="666666"/>
                </a:solidFill>
              </a:rPr>
              <a:t>Pipenv &amp; Virtual Environments”</a:t>
            </a:r>
            <a:endParaRPr sz="1600">
              <a:solidFill>
                <a:srgbClr val="666666"/>
              </a:solidFill>
            </a:endParaRPr>
          </a:p>
          <a:p>
            <a:pPr indent="-317500" lvl="1" marL="1371600" rtl="0" algn="l">
              <a:lnSpc>
                <a:spcPct val="112000"/>
              </a:lnSpc>
              <a:spcBef>
                <a:spcPts val="0"/>
              </a:spcBef>
              <a:spcAft>
                <a:spcPts val="0"/>
              </a:spcAft>
              <a:buSzPts val="1400"/>
              <a:buChar char="○"/>
            </a:pPr>
            <a:r>
              <a:rPr lang="en"/>
              <a:t>To</a:t>
            </a:r>
            <a:r>
              <a:rPr lang="en"/>
              <a:t> find your </a:t>
            </a:r>
            <a:r>
              <a:rPr lang="en">
                <a:solidFill>
                  <a:srgbClr val="3E4349"/>
                </a:solidFill>
                <a:highlight>
                  <a:srgbClr val="FFFFFF"/>
                </a:highlight>
                <a:latin typeface="Georgia"/>
                <a:ea typeface="Georgia"/>
                <a:cs typeface="Georgia"/>
                <a:sym typeface="Georgia"/>
              </a:rPr>
              <a:t> </a:t>
            </a:r>
            <a:r>
              <a:rPr lang="en">
                <a:solidFill>
                  <a:srgbClr val="222222"/>
                </a:solidFill>
                <a:highlight>
                  <a:srgbClr val="ECF0F3"/>
                </a:highlight>
                <a:latin typeface="Courier New"/>
                <a:ea typeface="Courier New"/>
                <a:cs typeface="Courier New"/>
                <a:sym typeface="Courier New"/>
              </a:rPr>
              <a:t>~/.profile</a:t>
            </a:r>
            <a:r>
              <a:rPr lang="en"/>
              <a:t> go to:</a:t>
            </a:r>
            <a:endParaRPr/>
          </a:p>
          <a:p>
            <a:pPr indent="-317500" lvl="2" marL="1828800" rtl="0" algn="l">
              <a:lnSpc>
                <a:spcPct val="112000"/>
              </a:lnSpc>
              <a:spcBef>
                <a:spcPts val="0"/>
              </a:spcBef>
              <a:spcAft>
                <a:spcPts val="0"/>
              </a:spcAft>
              <a:buSzPts val="1400"/>
              <a:buFont typeface="Courier New"/>
              <a:buChar char="■"/>
            </a:pPr>
            <a:r>
              <a:rPr lang="en">
                <a:solidFill>
                  <a:srgbClr val="222222"/>
                </a:solidFill>
                <a:highlight>
                  <a:srgbClr val="ECF0F3"/>
                </a:highlight>
                <a:latin typeface="Courier New"/>
                <a:ea typeface="Courier New"/>
                <a:cs typeface="Courier New"/>
                <a:sym typeface="Courier New"/>
              </a:rPr>
              <a:t>cd $HOME</a:t>
            </a:r>
            <a:endParaRPr>
              <a:latin typeface="Courier New"/>
              <a:ea typeface="Courier New"/>
              <a:cs typeface="Courier New"/>
              <a:sym typeface="Courier New"/>
            </a:endParaRPr>
          </a:p>
          <a:p>
            <a:pPr indent="-317500" lvl="2" marL="1828800" rtl="0" algn="l">
              <a:lnSpc>
                <a:spcPct val="112000"/>
              </a:lnSpc>
              <a:spcBef>
                <a:spcPts val="0"/>
              </a:spcBef>
              <a:spcAft>
                <a:spcPts val="0"/>
              </a:spcAft>
              <a:buSzPts val="1400"/>
              <a:buChar char="■"/>
            </a:pPr>
            <a:r>
              <a:rPr lang="en">
                <a:solidFill>
                  <a:srgbClr val="222222"/>
                </a:solidFill>
                <a:highlight>
                  <a:srgbClr val="ECF0F3"/>
                </a:highlight>
                <a:latin typeface="Courier New"/>
                <a:ea typeface="Courier New"/>
                <a:cs typeface="Courier New"/>
                <a:sym typeface="Courier New"/>
              </a:rPr>
              <a:t>ls -la</a:t>
            </a:r>
            <a:r>
              <a:rPr lang="en"/>
              <a:t> to see all of your files</a:t>
            </a:r>
            <a:endParaRPr/>
          </a:p>
          <a:p>
            <a:pPr indent="-317500" lvl="2" marL="1828800" rtl="0" algn="l">
              <a:lnSpc>
                <a:spcPct val="112000"/>
              </a:lnSpc>
              <a:spcBef>
                <a:spcPts val="0"/>
              </a:spcBef>
              <a:spcAft>
                <a:spcPts val="0"/>
              </a:spcAft>
              <a:buSzPts val="1400"/>
              <a:buChar char="■"/>
            </a:pPr>
            <a:r>
              <a:rPr lang="en">
                <a:solidFill>
                  <a:srgbClr val="222222"/>
                </a:solidFill>
                <a:highlight>
                  <a:srgbClr val="ECF0F3"/>
                </a:highlight>
                <a:latin typeface="Courier New"/>
                <a:ea typeface="Courier New"/>
                <a:cs typeface="Courier New"/>
                <a:sym typeface="Courier New"/>
              </a:rPr>
              <a:t>vi .bash_profile</a:t>
            </a:r>
            <a:endParaRPr/>
          </a:p>
          <a:p>
            <a:pPr indent="-317500" lvl="1" marL="1371600" rtl="0" algn="l">
              <a:lnSpc>
                <a:spcPct val="112000"/>
              </a:lnSpc>
              <a:spcBef>
                <a:spcPts val="0"/>
              </a:spcBef>
              <a:spcAft>
                <a:spcPts val="0"/>
              </a:spcAft>
              <a:buSzPts val="1400"/>
              <a:buChar char="○"/>
            </a:pPr>
            <a:r>
              <a:rPr lang="en"/>
              <a:t>To make changes to the file:</a:t>
            </a:r>
            <a:endParaRPr/>
          </a:p>
          <a:p>
            <a:pPr indent="-317500" lvl="2" marL="1828800" rtl="0" algn="l">
              <a:lnSpc>
                <a:spcPct val="112000"/>
              </a:lnSpc>
              <a:spcBef>
                <a:spcPts val="0"/>
              </a:spcBef>
              <a:spcAft>
                <a:spcPts val="0"/>
              </a:spcAft>
              <a:buSzPts val="1400"/>
              <a:buChar char="■"/>
            </a:pPr>
            <a:r>
              <a:rPr lang="en"/>
              <a:t>Press i for insert</a:t>
            </a:r>
            <a:endParaRPr/>
          </a:p>
          <a:p>
            <a:pPr indent="-317500" lvl="2" marL="1828800" rtl="0" algn="l">
              <a:lnSpc>
                <a:spcPct val="112000"/>
              </a:lnSpc>
              <a:spcBef>
                <a:spcPts val="0"/>
              </a:spcBef>
              <a:spcAft>
                <a:spcPts val="0"/>
              </a:spcAft>
              <a:buSzPts val="1400"/>
              <a:buChar char="■"/>
            </a:pPr>
            <a:r>
              <a:rPr lang="en"/>
              <a:t>Copy and paste the line into the file or type it in</a:t>
            </a:r>
            <a:endParaRPr/>
          </a:p>
          <a:p>
            <a:pPr indent="-317500" lvl="1" marL="1371600" rtl="0" algn="l">
              <a:lnSpc>
                <a:spcPct val="112000"/>
              </a:lnSpc>
              <a:spcBef>
                <a:spcPts val="0"/>
              </a:spcBef>
              <a:spcAft>
                <a:spcPts val="0"/>
              </a:spcAft>
              <a:buSzPts val="1400"/>
              <a:buChar char="○"/>
            </a:pPr>
            <a:r>
              <a:rPr lang="en"/>
              <a:t>Save changes by pressing `Esc` and </a:t>
            </a:r>
            <a:r>
              <a:rPr lang="en">
                <a:solidFill>
                  <a:srgbClr val="222222"/>
                </a:solidFill>
                <a:highlight>
                  <a:srgbClr val="ECF0F3"/>
                </a:highlight>
                <a:latin typeface="Courier New"/>
                <a:ea typeface="Courier New"/>
                <a:cs typeface="Courier New"/>
                <a:sym typeface="Courier New"/>
              </a:rPr>
              <a:t>wq!</a:t>
            </a:r>
            <a:r>
              <a:rPr lang="en"/>
              <a:t> to exit the file</a:t>
            </a:r>
            <a:endParaRPr/>
          </a:p>
          <a:p>
            <a:pPr indent="-317500" lvl="1" marL="1371600" rtl="0" algn="l">
              <a:lnSpc>
                <a:spcPct val="112000"/>
              </a:lnSpc>
              <a:spcBef>
                <a:spcPts val="0"/>
              </a:spcBef>
              <a:spcAft>
                <a:spcPts val="0"/>
              </a:spcAft>
              <a:buSzPts val="1400"/>
              <a:buChar char="○"/>
            </a:pPr>
            <a:r>
              <a:rPr lang="en"/>
              <a:t>To make sure the changes in your profile are registered on the machine, in Terminal, run </a:t>
            </a:r>
            <a:r>
              <a:rPr lang="en">
                <a:solidFill>
                  <a:srgbClr val="242729"/>
                </a:solidFill>
                <a:highlight>
                  <a:srgbClr val="EFF0F1"/>
                </a:highlight>
                <a:latin typeface="Courier New"/>
                <a:ea typeface="Courier New"/>
                <a:cs typeface="Courier New"/>
                <a:sym typeface="Courier New"/>
              </a:rPr>
              <a:t>source ~/.bash_profile</a:t>
            </a:r>
            <a:endParaRPr/>
          </a:p>
          <a:p>
            <a:pPr indent="-330200" lvl="0" marL="457200" rtl="0" algn="l">
              <a:lnSpc>
                <a:spcPct val="112000"/>
              </a:lnSpc>
              <a:spcBef>
                <a:spcPts val="0"/>
              </a:spcBef>
              <a:spcAft>
                <a:spcPts val="0"/>
              </a:spcAft>
              <a:buSzPts val="1600"/>
              <a:buChar char="●"/>
            </a:pPr>
            <a:r>
              <a:rPr lang="en" sz="1600"/>
              <a:t>You’ve successfully installed Python, if typing </a:t>
            </a:r>
            <a:r>
              <a:rPr lang="en" sz="1600">
                <a:highlight>
                  <a:srgbClr val="EFEFEF"/>
                </a:highlight>
                <a:latin typeface="Courier New"/>
                <a:ea typeface="Courier New"/>
                <a:cs typeface="Courier New"/>
                <a:sym typeface="Courier New"/>
              </a:rPr>
              <a:t>python</a:t>
            </a:r>
            <a:r>
              <a:rPr lang="en" sz="1600">
                <a:highlight>
                  <a:srgbClr val="EFEFEF"/>
                </a:highlight>
              </a:rPr>
              <a:t> </a:t>
            </a:r>
            <a:r>
              <a:rPr lang="en" sz="1600"/>
              <a:t>(or </a:t>
            </a:r>
            <a:r>
              <a:rPr lang="en" sz="1600">
                <a:highlight>
                  <a:srgbClr val="EFEFEF"/>
                </a:highlight>
                <a:latin typeface="Courier New"/>
                <a:ea typeface="Courier New"/>
                <a:cs typeface="Courier New"/>
                <a:sym typeface="Courier New"/>
              </a:rPr>
              <a:t>python3</a:t>
            </a:r>
            <a:r>
              <a:rPr lang="en" sz="1600"/>
              <a:t>) in Terminal, starts Python for you.</a:t>
            </a:r>
            <a:endParaRPr sz="1600"/>
          </a:p>
          <a:p>
            <a:pPr indent="-304800" lvl="0" marL="457200" rtl="0" algn="l">
              <a:lnSpc>
                <a:spcPct val="112000"/>
              </a:lnSpc>
              <a:spcBef>
                <a:spcPts val="0"/>
              </a:spcBef>
              <a:spcAft>
                <a:spcPts val="0"/>
              </a:spcAft>
              <a:buSzPts val="1200"/>
              <a:buChar char="●"/>
            </a:pPr>
            <a:r>
              <a:rPr lang="en" sz="1200"/>
              <a:t>Note: If </a:t>
            </a:r>
            <a:r>
              <a:rPr lang="en" sz="1200"/>
              <a:t>instructions here don’t work you, please raise your hand + share what did </a:t>
            </a:r>
            <a:r>
              <a:rPr lang="en" sz="1200" u="sng">
                <a:solidFill>
                  <a:schemeClr val="accent5"/>
                </a:solidFill>
                <a:hlinkClick r:id="rId5"/>
              </a:rPr>
              <a:t>here</a:t>
            </a:r>
            <a:endParaRPr sz="1200"/>
          </a:p>
        </p:txBody>
      </p:sp>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Base (Mac Install)</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9"/>
          <p:cNvSpPr txBox="1"/>
          <p:nvPr>
            <p:ph idx="1" type="body"/>
          </p:nvPr>
        </p:nvSpPr>
        <p:spPr>
          <a:xfrm>
            <a:off x="311700" y="1076275"/>
            <a:ext cx="8648100" cy="3380100"/>
          </a:xfrm>
          <a:prstGeom prst="rect">
            <a:avLst/>
          </a:prstGeom>
        </p:spPr>
        <p:txBody>
          <a:bodyPr anchorCtr="0" anchor="t" bIns="91425" lIns="91425" spcFirstLastPara="1" rIns="91425" wrap="square" tIns="91425">
            <a:noAutofit/>
          </a:bodyPr>
          <a:lstStyle/>
          <a:p>
            <a:pPr indent="-342900" lvl="0" marL="457200" rtl="0" algn="l">
              <a:lnSpc>
                <a:spcPct val="112000"/>
              </a:lnSpc>
              <a:spcBef>
                <a:spcPts val="0"/>
              </a:spcBef>
              <a:spcAft>
                <a:spcPts val="0"/>
              </a:spcAft>
              <a:buSzPts val="1800"/>
              <a:buChar char="●"/>
            </a:pPr>
            <a:r>
              <a:rPr lang="en"/>
              <a:t>Download </a:t>
            </a:r>
            <a:r>
              <a:rPr lang="en" u="sng">
                <a:solidFill>
                  <a:schemeClr val="hlink"/>
                </a:solidFill>
                <a:hlinkClick r:id="rId3"/>
              </a:rPr>
              <a:t>Python</a:t>
            </a:r>
            <a:r>
              <a:rPr lang="en"/>
              <a:t> 3.5+</a:t>
            </a:r>
            <a:endParaRPr/>
          </a:p>
          <a:p>
            <a:pPr indent="-342900" lvl="0" marL="457200" rtl="0" algn="l">
              <a:lnSpc>
                <a:spcPct val="112000"/>
              </a:lnSpc>
              <a:spcBef>
                <a:spcPts val="1000"/>
              </a:spcBef>
              <a:spcAft>
                <a:spcPts val="0"/>
              </a:spcAft>
              <a:buSzPts val="1800"/>
              <a:buChar char="●"/>
            </a:pPr>
            <a:r>
              <a:rPr lang="en"/>
              <a:t>Please start on p. 40 of this </a:t>
            </a:r>
            <a:r>
              <a:rPr lang="en" u="sng">
                <a:solidFill>
                  <a:schemeClr val="hlink"/>
                </a:solidFill>
                <a:hlinkClick r:id="rId4"/>
              </a:rPr>
              <a:t>book</a:t>
            </a:r>
            <a:r>
              <a:rPr lang="en"/>
              <a:t> for Python installation instructions on Windows 10 and complete Steps 1-4</a:t>
            </a:r>
            <a:endParaRPr/>
          </a:p>
          <a:p>
            <a:pPr indent="-342900" lvl="0" marL="457200" rtl="0" algn="l">
              <a:lnSpc>
                <a:spcPct val="112000"/>
              </a:lnSpc>
              <a:spcBef>
                <a:spcPts val="1000"/>
              </a:spcBef>
              <a:spcAft>
                <a:spcPts val="0"/>
              </a:spcAft>
              <a:buSzPts val="1800"/>
              <a:buChar char="●"/>
            </a:pPr>
            <a:r>
              <a:rPr lang="en"/>
              <a:t>Note: If instructions here don’t work you, please </a:t>
            </a:r>
            <a:r>
              <a:rPr lang="en"/>
              <a:t>raise your hand + share what did </a:t>
            </a:r>
            <a:r>
              <a:rPr lang="en" u="sng">
                <a:solidFill>
                  <a:schemeClr val="accent5"/>
                </a:solidFill>
                <a:hlinkClick r:id="rId5"/>
              </a:rPr>
              <a:t>here</a:t>
            </a:r>
            <a:endParaRPr/>
          </a:p>
          <a:p>
            <a:pPr indent="0" lvl="0" marL="914400" rtl="0" algn="l">
              <a:lnSpc>
                <a:spcPct val="112000"/>
              </a:lnSpc>
              <a:spcBef>
                <a:spcPts val="1000"/>
              </a:spcBef>
              <a:spcAft>
                <a:spcPts val="0"/>
              </a:spcAft>
              <a:buNone/>
            </a:pPr>
            <a:r>
              <a:t/>
            </a:r>
            <a:endParaRPr/>
          </a:p>
        </p:txBody>
      </p:sp>
      <p:sp>
        <p:nvSpPr>
          <p:cNvPr id="312" name="Google Shape;312;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Base (Windows Install)</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0"/>
          <p:cNvSpPr txBox="1"/>
          <p:nvPr>
            <p:ph idx="1" type="body"/>
          </p:nvPr>
        </p:nvSpPr>
        <p:spPr>
          <a:xfrm>
            <a:off x="311700" y="1076275"/>
            <a:ext cx="8648100" cy="3535200"/>
          </a:xfrm>
          <a:prstGeom prst="rect">
            <a:avLst/>
          </a:prstGeom>
        </p:spPr>
        <p:txBody>
          <a:bodyPr anchorCtr="0" anchor="t" bIns="91425" lIns="91425" spcFirstLastPara="1" rIns="91425" wrap="square" tIns="91425">
            <a:noAutofit/>
          </a:bodyPr>
          <a:lstStyle/>
          <a:p>
            <a:pPr indent="-342900" lvl="0" marL="457200" rtl="0" algn="l">
              <a:lnSpc>
                <a:spcPct val="112000"/>
              </a:lnSpc>
              <a:spcBef>
                <a:spcPts val="0"/>
              </a:spcBef>
              <a:spcAft>
                <a:spcPts val="0"/>
              </a:spcAft>
              <a:buSzPts val="1800"/>
              <a:buChar char="●"/>
            </a:pPr>
            <a:r>
              <a:rPr lang="en"/>
              <a:t>Download </a:t>
            </a:r>
            <a:r>
              <a:rPr lang="en" u="sng">
                <a:solidFill>
                  <a:schemeClr val="hlink"/>
                </a:solidFill>
                <a:hlinkClick r:id="rId3"/>
              </a:rPr>
              <a:t>Python</a:t>
            </a:r>
            <a:r>
              <a:rPr lang="en"/>
              <a:t> 3.5+</a:t>
            </a:r>
            <a:endParaRPr/>
          </a:p>
          <a:p>
            <a:pPr indent="-342900" lvl="0" marL="457200" rtl="0" algn="l">
              <a:lnSpc>
                <a:spcPct val="112000"/>
              </a:lnSpc>
              <a:spcBef>
                <a:spcPts val="1000"/>
              </a:spcBef>
              <a:spcAft>
                <a:spcPts val="0"/>
              </a:spcAft>
              <a:buSzPts val="1800"/>
              <a:buChar char="●"/>
            </a:pPr>
            <a:r>
              <a:rPr lang="en"/>
              <a:t>Please start on p. 20 of this </a:t>
            </a:r>
            <a:r>
              <a:rPr lang="en" u="sng">
                <a:solidFill>
                  <a:schemeClr val="hlink"/>
                </a:solidFill>
                <a:hlinkClick r:id="rId4"/>
              </a:rPr>
              <a:t>book</a:t>
            </a:r>
            <a:r>
              <a:rPr lang="en"/>
              <a:t> for Python installation instructions on Ubuntu 16.04 and complete Step 1 only</a:t>
            </a:r>
            <a:endParaRPr/>
          </a:p>
          <a:p>
            <a:pPr indent="-342900" lvl="0" marL="457200" rtl="0" algn="l">
              <a:lnSpc>
                <a:spcPct val="112000"/>
              </a:lnSpc>
              <a:spcBef>
                <a:spcPts val="1000"/>
              </a:spcBef>
              <a:spcAft>
                <a:spcPts val="0"/>
              </a:spcAft>
              <a:buSzPts val="1800"/>
              <a:buChar char="●"/>
            </a:pPr>
            <a:r>
              <a:rPr lang="en"/>
              <a:t>Note: If instructions here don’t work you, please </a:t>
            </a:r>
            <a:r>
              <a:rPr lang="en"/>
              <a:t>raise your hand + share what did </a:t>
            </a:r>
            <a:r>
              <a:rPr lang="en" u="sng">
                <a:solidFill>
                  <a:schemeClr val="accent5"/>
                </a:solidFill>
                <a:hlinkClick r:id="rId5"/>
              </a:rPr>
              <a:t>here</a:t>
            </a:r>
            <a:endParaRPr/>
          </a:p>
          <a:p>
            <a:pPr indent="0" lvl="0" marL="914400" rtl="0" algn="l">
              <a:lnSpc>
                <a:spcPct val="112000"/>
              </a:lnSpc>
              <a:spcBef>
                <a:spcPts val="1000"/>
              </a:spcBef>
              <a:spcAft>
                <a:spcPts val="0"/>
              </a:spcAft>
              <a:buNone/>
            </a:pPr>
            <a:r>
              <a:t/>
            </a:r>
            <a:endParaRPr/>
          </a:p>
        </p:txBody>
      </p:sp>
      <p:sp>
        <p:nvSpPr>
          <p:cNvPr id="318" name="Google Shape;318;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Base (Linux Install)</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1"/>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285F4"/>
                </a:solidFill>
              </a:rPr>
              <a:t>15</a:t>
            </a:r>
            <a:r>
              <a:rPr lang="en" sz="3600">
                <a:solidFill>
                  <a:srgbClr val="4285F4"/>
                </a:solidFill>
              </a:rPr>
              <a:t> minute break</a:t>
            </a:r>
            <a:endParaRPr sz="3600">
              <a:solidFill>
                <a:srgbClr val="4285F4"/>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2"/>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2B2B2B"/>
                </a:solidFill>
              </a:rPr>
              <a:t>Step </a:t>
            </a:r>
            <a:r>
              <a:rPr b="1" lang="en">
                <a:solidFill>
                  <a:srgbClr val="2B2B2B"/>
                </a:solidFill>
              </a:rPr>
              <a:t>1</a:t>
            </a:r>
            <a:r>
              <a:rPr b="1" lang="en">
                <a:solidFill>
                  <a:srgbClr val="2B2B2B"/>
                </a:solidFill>
              </a:rPr>
              <a:t>: </a:t>
            </a:r>
            <a:r>
              <a:rPr b="1" lang="en">
                <a:solidFill>
                  <a:srgbClr val="2B2B2B"/>
                </a:solidFill>
              </a:rPr>
              <a:t>Create Virtual Environment -- </a:t>
            </a:r>
            <a:r>
              <a:rPr lang="en" sz="1700" u="sng">
                <a:solidFill>
                  <a:schemeClr val="accent5"/>
                </a:solidFill>
                <a:hlinkClick r:id="rId3"/>
              </a:rPr>
              <a:t>Why do we need virtual environments</a:t>
            </a:r>
            <a:r>
              <a:rPr lang="en" sz="1700">
                <a:solidFill>
                  <a:srgbClr val="3E4349"/>
                </a:solidFill>
              </a:rPr>
              <a:t>? </a:t>
            </a:r>
            <a:endParaRPr sz="1700">
              <a:solidFill>
                <a:srgbClr val="3E4349"/>
              </a:solidFill>
            </a:endParaRPr>
          </a:p>
          <a:p>
            <a:pPr indent="0" lvl="0" marL="0" rtl="0" algn="l">
              <a:spcBef>
                <a:spcPts val="1000"/>
              </a:spcBef>
              <a:spcAft>
                <a:spcPts val="0"/>
              </a:spcAft>
              <a:buNone/>
            </a:pPr>
            <a:r>
              <a:rPr lang="en"/>
              <a:t>Decide how you want to manage the virtual </a:t>
            </a:r>
            <a:r>
              <a:rPr lang="en"/>
              <a:t>environment</a:t>
            </a:r>
            <a:r>
              <a:rPr lang="en"/>
              <a:t> files:</a:t>
            </a:r>
            <a:endParaRPr/>
          </a:p>
          <a:p>
            <a:pPr indent="-342900" lvl="0" marL="457200" rtl="0" algn="l">
              <a:spcBef>
                <a:spcPts val="1000"/>
              </a:spcBef>
              <a:spcAft>
                <a:spcPts val="0"/>
              </a:spcAft>
              <a:buSzPts val="1800"/>
              <a:buChar char="●"/>
            </a:pPr>
            <a:r>
              <a:rPr lang="en" u="sng"/>
              <a:t>Option 1</a:t>
            </a:r>
            <a:r>
              <a:rPr lang="en"/>
              <a:t>: Each project will have its own virtual environment files in its own “Envs” sub-folder associated with it </a:t>
            </a:r>
            <a:endParaRPr/>
          </a:p>
          <a:p>
            <a:pPr indent="-342900" lvl="1" marL="914400" rtl="0" algn="l">
              <a:spcBef>
                <a:spcPts val="0"/>
              </a:spcBef>
              <a:spcAft>
                <a:spcPts val="0"/>
              </a:spcAft>
              <a:buSzPts val="1800"/>
              <a:buChar char="○"/>
            </a:pPr>
            <a:r>
              <a:rPr lang="en" sz="1800"/>
              <a:t>e.g. project1/Envs and project2/Envs</a:t>
            </a:r>
            <a:endParaRPr sz="1800"/>
          </a:p>
          <a:p>
            <a:pPr indent="-342900" lvl="0" marL="457200" rtl="0" algn="l">
              <a:spcBef>
                <a:spcPts val="0"/>
              </a:spcBef>
              <a:spcAft>
                <a:spcPts val="0"/>
              </a:spcAft>
              <a:buSzPts val="1800"/>
              <a:buChar char="●"/>
            </a:pPr>
            <a:r>
              <a:rPr lang="en" u="sng"/>
              <a:t>Option 2</a:t>
            </a:r>
            <a:r>
              <a:rPr lang="en"/>
              <a:t>: You have one “Envs” folder on your machine with all virtual environment files for all your projects </a:t>
            </a:r>
            <a:endParaRPr/>
          </a:p>
          <a:p>
            <a:pPr indent="-342900" lvl="1" marL="914400" rtl="0" algn="l">
              <a:spcBef>
                <a:spcPts val="0"/>
              </a:spcBef>
              <a:spcAft>
                <a:spcPts val="0"/>
              </a:spcAft>
              <a:buSzPts val="1800"/>
              <a:buChar char="○"/>
            </a:pPr>
            <a:r>
              <a:rPr lang="en" sz="1800"/>
              <a:t>e.g. Documents/Envs</a:t>
            </a:r>
            <a:endParaRPr sz="1800"/>
          </a:p>
          <a:p>
            <a:pPr indent="0" lvl="0" marL="0" rtl="0" algn="l">
              <a:spcBef>
                <a:spcPts val="1000"/>
              </a:spcBef>
              <a:spcAft>
                <a:spcPts val="1000"/>
              </a:spcAft>
              <a:buNone/>
            </a:pPr>
            <a:r>
              <a:rPr lang="en"/>
              <a:t>Which option did you decide on?</a:t>
            </a:r>
            <a:endParaRPr/>
          </a:p>
        </p:txBody>
      </p:sp>
      <p:sp>
        <p:nvSpPr>
          <p:cNvPr id="329" name="Google Shape;329;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Reproducibility of Results</a:t>
            </a:r>
            <a:endParaRPr>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Ice Breaker</a:t>
            </a:r>
            <a:r>
              <a:rPr lang="en">
                <a:solidFill>
                  <a:srgbClr val="4285F4"/>
                </a:solidFill>
              </a:rPr>
              <a:t>: </a:t>
            </a:r>
            <a:r>
              <a:rPr lang="en">
                <a:solidFill>
                  <a:srgbClr val="4285F4"/>
                </a:solidFill>
              </a:rPr>
              <a:t>My Background</a:t>
            </a:r>
            <a:endParaRPr>
              <a:solidFill>
                <a:srgbClr val="4285F4"/>
              </a:solidFill>
            </a:endParaRPr>
          </a:p>
        </p:txBody>
      </p:sp>
      <p:pic>
        <p:nvPicPr>
          <p:cNvPr descr="pasted-image.tiff" id="79" name="Google Shape;79;p17"/>
          <p:cNvPicPr preferRelativeResize="0"/>
          <p:nvPr/>
        </p:nvPicPr>
        <p:blipFill rotWithShape="1">
          <a:blip r:embed="rId3">
            <a:alphaModFix/>
          </a:blip>
          <a:srcRect b="0" l="0" r="0" t="0"/>
          <a:stretch/>
        </p:blipFill>
        <p:spPr>
          <a:xfrm>
            <a:off x="6390829" y="4471513"/>
            <a:ext cx="1855547" cy="509852"/>
          </a:xfrm>
          <a:prstGeom prst="rect">
            <a:avLst/>
          </a:prstGeom>
          <a:noFill/>
          <a:ln>
            <a:noFill/>
          </a:ln>
        </p:spPr>
      </p:pic>
      <p:pic>
        <p:nvPicPr>
          <p:cNvPr descr="pasted-image.tiff" id="80" name="Google Shape;80;p17"/>
          <p:cNvPicPr preferRelativeResize="0"/>
          <p:nvPr/>
        </p:nvPicPr>
        <p:blipFill rotWithShape="1">
          <a:blip r:embed="rId4">
            <a:alphaModFix/>
          </a:blip>
          <a:srcRect b="0" l="0" r="0" t="0"/>
          <a:stretch/>
        </p:blipFill>
        <p:spPr>
          <a:xfrm>
            <a:off x="6587624" y="3208679"/>
            <a:ext cx="1264238" cy="1204241"/>
          </a:xfrm>
          <a:prstGeom prst="rect">
            <a:avLst/>
          </a:prstGeom>
          <a:noFill/>
          <a:ln>
            <a:noFill/>
          </a:ln>
        </p:spPr>
      </p:pic>
      <p:pic>
        <p:nvPicPr>
          <p:cNvPr descr="pasted-image.tiff" id="81" name="Google Shape;81;p17"/>
          <p:cNvPicPr preferRelativeResize="0"/>
          <p:nvPr/>
        </p:nvPicPr>
        <p:blipFill rotWithShape="1">
          <a:blip r:embed="rId5">
            <a:alphaModFix/>
          </a:blip>
          <a:srcRect b="0" l="0" r="0" t="0"/>
          <a:stretch/>
        </p:blipFill>
        <p:spPr>
          <a:xfrm>
            <a:off x="3681888" y="4232015"/>
            <a:ext cx="2043500" cy="345636"/>
          </a:xfrm>
          <a:prstGeom prst="rect">
            <a:avLst/>
          </a:prstGeom>
          <a:noFill/>
          <a:ln>
            <a:noFill/>
          </a:ln>
        </p:spPr>
      </p:pic>
      <p:pic>
        <p:nvPicPr>
          <p:cNvPr descr="pasted-image.tiff" id="82" name="Google Shape;82;p17"/>
          <p:cNvPicPr preferRelativeResize="0"/>
          <p:nvPr/>
        </p:nvPicPr>
        <p:blipFill rotWithShape="1">
          <a:blip r:embed="rId6">
            <a:alphaModFix/>
          </a:blip>
          <a:srcRect b="0" l="0" r="0" t="0"/>
          <a:stretch/>
        </p:blipFill>
        <p:spPr>
          <a:xfrm>
            <a:off x="3874697" y="3689992"/>
            <a:ext cx="1657730" cy="406045"/>
          </a:xfrm>
          <a:prstGeom prst="rect">
            <a:avLst/>
          </a:prstGeom>
          <a:noFill/>
          <a:ln>
            <a:noFill/>
          </a:ln>
        </p:spPr>
      </p:pic>
      <p:sp>
        <p:nvSpPr>
          <p:cNvPr id="83" name="Google Shape;83;p17"/>
          <p:cNvSpPr txBox="1"/>
          <p:nvPr/>
        </p:nvSpPr>
        <p:spPr>
          <a:xfrm>
            <a:off x="4339150" y="3316467"/>
            <a:ext cx="728700" cy="2580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Quattrocento Sans"/>
              <a:buNone/>
            </a:pPr>
            <a:r>
              <a:rPr b="0" i="1" lang="en" sz="1400" u="sng" cap="none" strike="noStrike">
                <a:solidFill>
                  <a:srgbClr val="000000"/>
                </a:solidFill>
                <a:latin typeface="Quattrocento Sans"/>
                <a:ea typeface="Quattrocento Sans"/>
                <a:cs typeface="Quattrocento Sans"/>
                <a:sym typeface="Quattrocento Sans"/>
              </a:rPr>
              <a:t>Fashion</a:t>
            </a:r>
            <a:endParaRPr i="1" u="sng"/>
          </a:p>
        </p:txBody>
      </p:sp>
      <p:pic>
        <p:nvPicPr>
          <p:cNvPr descr="pasted-image.tiff" id="84" name="Google Shape;84;p17"/>
          <p:cNvPicPr preferRelativeResize="0"/>
          <p:nvPr/>
        </p:nvPicPr>
        <p:blipFill rotWithShape="1">
          <a:blip r:embed="rId7">
            <a:alphaModFix/>
          </a:blip>
          <a:srcRect b="0" l="0" r="0" t="0"/>
          <a:stretch/>
        </p:blipFill>
        <p:spPr>
          <a:xfrm>
            <a:off x="2125586" y="4092879"/>
            <a:ext cx="890899" cy="848620"/>
          </a:xfrm>
          <a:prstGeom prst="rect">
            <a:avLst/>
          </a:prstGeom>
          <a:noFill/>
          <a:ln>
            <a:noFill/>
          </a:ln>
        </p:spPr>
      </p:pic>
      <p:sp>
        <p:nvSpPr>
          <p:cNvPr id="85" name="Google Shape;85;p17"/>
          <p:cNvSpPr txBox="1"/>
          <p:nvPr/>
        </p:nvSpPr>
        <p:spPr>
          <a:xfrm>
            <a:off x="6521005" y="2999099"/>
            <a:ext cx="1595100" cy="2580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Quattrocento Sans"/>
              <a:buNone/>
            </a:pPr>
            <a:r>
              <a:rPr b="0" i="1" lang="en" sz="1400" u="sng" cap="none" strike="noStrike">
                <a:solidFill>
                  <a:srgbClr val="000000"/>
                </a:solidFill>
                <a:latin typeface="Quattrocento Sans"/>
                <a:ea typeface="Quattrocento Sans"/>
                <a:cs typeface="Quattrocento Sans"/>
                <a:sym typeface="Quattrocento Sans"/>
              </a:rPr>
              <a:t>Online Advertising</a:t>
            </a:r>
            <a:endParaRPr i="1" u="sng"/>
          </a:p>
        </p:txBody>
      </p:sp>
      <p:pic>
        <p:nvPicPr>
          <p:cNvPr descr="pasted-image.tiff" id="86" name="Google Shape;86;p17"/>
          <p:cNvPicPr preferRelativeResize="0"/>
          <p:nvPr/>
        </p:nvPicPr>
        <p:blipFill rotWithShape="1">
          <a:blip r:embed="rId8">
            <a:alphaModFix/>
          </a:blip>
          <a:srcRect b="0" l="0" r="0" t="0"/>
          <a:stretch/>
        </p:blipFill>
        <p:spPr>
          <a:xfrm>
            <a:off x="616260" y="3597967"/>
            <a:ext cx="1733078" cy="693350"/>
          </a:xfrm>
          <a:prstGeom prst="rect">
            <a:avLst/>
          </a:prstGeom>
          <a:noFill/>
          <a:ln>
            <a:noFill/>
          </a:ln>
        </p:spPr>
      </p:pic>
      <p:sp>
        <p:nvSpPr>
          <p:cNvPr id="87" name="Google Shape;87;p17"/>
          <p:cNvSpPr txBox="1"/>
          <p:nvPr/>
        </p:nvSpPr>
        <p:spPr>
          <a:xfrm>
            <a:off x="1972060" y="3601549"/>
            <a:ext cx="974400" cy="2580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Quattrocento Sans"/>
              <a:buNone/>
            </a:pPr>
            <a:r>
              <a:rPr b="0" i="1" lang="en" sz="1400" u="sng" cap="none" strike="noStrike">
                <a:solidFill>
                  <a:srgbClr val="000000"/>
                </a:solidFill>
                <a:latin typeface="Quattrocento Sans"/>
                <a:ea typeface="Quattrocento Sans"/>
                <a:cs typeface="Quattrocento Sans"/>
                <a:sym typeface="Quattrocento Sans"/>
              </a:rPr>
              <a:t>Healthcare</a:t>
            </a:r>
            <a:endParaRPr/>
          </a:p>
        </p:txBody>
      </p:sp>
      <p:pic>
        <p:nvPicPr>
          <p:cNvPr descr="pasted-image.tiff" id="88" name="Google Shape;88;p17"/>
          <p:cNvPicPr preferRelativeResize="0"/>
          <p:nvPr/>
        </p:nvPicPr>
        <p:blipFill rotWithShape="1">
          <a:blip r:embed="rId9">
            <a:alphaModFix/>
          </a:blip>
          <a:srcRect b="0" l="0" r="0" t="0"/>
          <a:stretch/>
        </p:blipFill>
        <p:spPr>
          <a:xfrm>
            <a:off x="5677520" y="1741646"/>
            <a:ext cx="1014701" cy="935240"/>
          </a:xfrm>
          <a:prstGeom prst="rect">
            <a:avLst/>
          </a:prstGeom>
          <a:noFill/>
          <a:ln>
            <a:noFill/>
          </a:ln>
        </p:spPr>
      </p:pic>
      <p:pic>
        <p:nvPicPr>
          <p:cNvPr descr="pasted-image.tiff" id="89" name="Google Shape;89;p17"/>
          <p:cNvPicPr preferRelativeResize="0"/>
          <p:nvPr/>
        </p:nvPicPr>
        <p:blipFill rotWithShape="1">
          <a:blip r:embed="rId10">
            <a:alphaModFix/>
          </a:blip>
          <a:srcRect b="0" l="0" r="0" t="0"/>
          <a:stretch/>
        </p:blipFill>
        <p:spPr>
          <a:xfrm>
            <a:off x="6717389" y="1725875"/>
            <a:ext cx="1530078" cy="966786"/>
          </a:xfrm>
          <a:prstGeom prst="rect">
            <a:avLst/>
          </a:prstGeom>
          <a:noFill/>
          <a:ln>
            <a:noFill/>
          </a:ln>
        </p:spPr>
      </p:pic>
      <p:pic>
        <p:nvPicPr>
          <p:cNvPr descr="pasted-image.tiff" id="90" name="Google Shape;90;p17"/>
          <p:cNvPicPr preferRelativeResize="0"/>
          <p:nvPr/>
        </p:nvPicPr>
        <p:blipFill rotWithShape="1">
          <a:blip r:embed="rId11">
            <a:alphaModFix/>
          </a:blip>
          <a:srcRect b="0" l="0" r="0" t="0"/>
          <a:stretch/>
        </p:blipFill>
        <p:spPr>
          <a:xfrm>
            <a:off x="527284" y="2705269"/>
            <a:ext cx="2578198" cy="484304"/>
          </a:xfrm>
          <a:prstGeom prst="rect">
            <a:avLst/>
          </a:prstGeom>
          <a:noFill/>
          <a:ln>
            <a:noFill/>
          </a:ln>
        </p:spPr>
      </p:pic>
      <p:pic>
        <p:nvPicPr>
          <p:cNvPr descr="2087_ucla_bruins-alternate-2004.png" id="91" name="Google Shape;91;p17"/>
          <p:cNvPicPr preferRelativeResize="0"/>
          <p:nvPr/>
        </p:nvPicPr>
        <p:blipFill rotWithShape="1">
          <a:blip r:embed="rId12">
            <a:alphaModFix/>
          </a:blip>
          <a:srcRect b="0" l="0" r="0" t="0"/>
          <a:stretch/>
        </p:blipFill>
        <p:spPr>
          <a:xfrm>
            <a:off x="1131269" y="1265952"/>
            <a:ext cx="1370223" cy="1436342"/>
          </a:xfrm>
          <a:prstGeom prst="rect">
            <a:avLst/>
          </a:prstGeom>
          <a:noFill/>
          <a:ln>
            <a:noFill/>
          </a:ln>
        </p:spPr>
      </p:pic>
      <p:pic>
        <p:nvPicPr>
          <p:cNvPr descr="kukuyeva-consulting_logo_final.jpg" id="92" name="Google Shape;92;p17"/>
          <p:cNvPicPr preferRelativeResize="0"/>
          <p:nvPr/>
        </p:nvPicPr>
        <p:blipFill rotWithShape="1">
          <a:blip r:embed="rId13">
            <a:alphaModFix/>
          </a:blip>
          <a:srcRect b="0" l="0" r="0" t="0"/>
          <a:stretch/>
        </p:blipFill>
        <p:spPr>
          <a:xfrm>
            <a:off x="5162642" y="1029004"/>
            <a:ext cx="1706319" cy="712622"/>
          </a:xfrm>
          <a:prstGeom prst="rect">
            <a:avLst/>
          </a:prstGeom>
          <a:noFill/>
          <a:ln>
            <a:noFill/>
          </a:ln>
        </p:spPr>
      </p:pic>
      <p:sp>
        <p:nvSpPr>
          <p:cNvPr id="93" name="Google Shape;93;p17"/>
          <p:cNvSpPr txBox="1"/>
          <p:nvPr/>
        </p:nvSpPr>
        <p:spPr>
          <a:xfrm>
            <a:off x="3410821" y="1183190"/>
            <a:ext cx="2145900" cy="18159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Quattrocento Sans"/>
              <a:buNone/>
            </a:pPr>
            <a:r>
              <a:rPr b="0" i="1" lang="en" sz="1400" u="sng" cap="none" strike="noStrike">
                <a:solidFill>
                  <a:srgbClr val="000000"/>
                </a:solidFill>
                <a:latin typeface="Quattrocento Sans"/>
                <a:ea typeface="Quattrocento Sans"/>
                <a:cs typeface="Quattrocento Sans"/>
                <a:sym typeface="Quattrocento Sans"/>
              </a:rPr>
              <a:t>Consulting</a:t>
            </a:r>
            <a:endParaRPr i="1" u="sng"/>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IoT</a:t>
            </a:r>
            <a:endParaRPr b="0" i="0" sz="1400" u="none" cap="none" strike="noStrike">
              <a:solidFill>
                <a:srgbClr val="00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Healthcare</a:t>
            </a:r>
            <a:endParaRPr/>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Media &amp; Entertainment</a:t>
            </a:r>
            <a:endParaRPr/>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Finance</a:t>
            </a:r>
            <a:endParaRPr/>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CPG</a:t>
            </a:r>
            <a:endParaRPr/>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Retail</a:t>
            </a:r>
            <a:endParaRPr/>
          </a:p>
          <a:p>
            <a:pPr indent="0" lvl="0" marL="0" marR="0" rtl="0" algn="ctr">
              <a:lnSpc>
                <a:spcPct val="100000"/>
              </a:lnSpc>
              <a:spcBef>
                <a:spcPts val="0"/>
              </a:spcBef>
              <a:spcAft>
                <a:spcPts val="0"/>
              </a:spcAft>
              <a:buClr>
                <a:srgbClr val="000000"/>
              </a:buClr>
              <a:buSzPts val="1400"/>
              <a:buFont typeface="Quattrocento Sans"/>
              <a:buNone/>
            </a:pPr>
            <a:r>
              <a:rPr b="0" i="0" lang="en" sz="1400" u="none" cap="none" strike="noStrike">
                <a:solidFill>
                  <a:srgbClr val="000000"/>
                </a:solidFill>
                <a:latin typeface="Quattrocento Sans"/>
                <a:ea typeface="Quattrocento Sans"/>
                <a:cs typeface="Quattrocento Sans"/>
                <a:sym typeface="Quattrocento Sans"/>
              </a:rPr>
              <a:t>Video Game Publisher</a:t>
            </a:r>
            <a:endParaRPr b="0" i="0" sz="1400" u="none" cap="none" strike="noStrike">
              <a:solidFill>
                <a:srgbClr val="000000"/>
              </a:solidFill>
              <a:latin typeface="Quattrocento Sans"/>
              <a:ea typeface="Quattrocento Sans"/>
              <a:cs typeface="Quattrocento Sans"/>
              <a:sym typeface="Quattrocento Sans"/>
            </a:endParaRPr>
          </a:p>
          <a:p>
            <a:pPr indent="0" lvl="0" marL="0" marR="0" rtl="0" algn="ctr">
              <a:lnSpc>
                <a:spcPct val="100000"/>
              </a:lnSpc>
              <a:spcBef>
                <a:spcPts val="0"/>
              </a:spcBef>
              <a:spcAft>
                <a:spcPts val="0"/>
              </a:spcAft>
              <a:buClr>
                <a:srgbClr val="000000"/>
              </a:buClr>
              <a:buSzPts val="1400"/>
              <a:buFont typeface="Quattrocento Sans"/>
              <a:buNone/>
            </a:pPr>
            <a:r>
              <a:rPr lang="en">
                <a:latin typeface="Quattrocento Sans"/>
                <a:ea typeface="Quattrocento Sans"/>
                <a:cs typeface="Quattrocento Sans"/>
                <a:sym typeface="Quattrocento Sans"/>
              </a:rPr>
              <a:t>Social Media Agency</a:t>
            </a:r>
            <a:endParaRPr>
              <a:latin typeface="Quattrocento Sans"/>
              <a:ea typeface="Quattrocento Sans"/>
              <a:cs typeface="Quattrocento Sans"/>
              <a:sym typeface="Quattrocento Sans"/>
            </a:endParaRPr>
          </a:p>
        </p:txBody>
      </p:sp>
      <p:sp>
        <p:nvSpPr>
          <p:cNvPr id="94" name="Google Shape;94;p17"/>
          <p:cNvSpPr txBox="1"/>
          <p:nvPr/>
        </p:nvSpPr>
        <p:spPr>
          <a:xfrm>
            <a:off x="380934" y="1551179"/>
            <a:ext cx="571500" cy="3078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400"/>
              <a:buFont typeface="Quattrocento Sans"/>
              <a:buNone/>
            </a:pPr>
            <a:r>
              <a:rPr b="0" i="1" lang="en" sz="1400" u="sng" cap="none" strike="noStrike">
                <a:solidFill>
                  <a:srgbClr val="000000"/>
                </a:solidFill>
                <a:latin typeface="Quattrocento Sans"/>
                <a:ea typeface="Quattrocento Sans"/>
                <a:cs typeface="Quattrocento Sans"/>
                <a:sym typeface="Quattrocento Sans"/>
              </a:rPr>
              <a:t>Ph.D.</a:t>
            </a:r>
            <a:endParaRPr i="1" u="sng"/>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53"/>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2B2B2B"/>
                </a:solidFill>
              </a:rPr>
              <a:t>Step 1: Create Virtual Environment (cont’d)</a:t>
            </a:r>
            <a:endParaRPr sz="1700">
              <a:solidFill>
                <a:srgbClr val="3E4349"/>
              </a:solidFill>
            </a:endParaRPr>
          </a:p>
          <a:p>
            <a:pPr indent="0" lvl="0" marL="0" rtl="0" algn="l">
              <a:lnSpc>
                <a:spcPct val="100000"/>
              </a:lnSpc>
              <a:spcBef>
                <a:spcPts val="1000"/>
              </a:spcBef>
              <a:spcAft>
                <a:spcPts val="0"/>
              </a:spcAft>
              <a:buNone/>
            </a:pPr>
            <a:r>
              <a:rPr lang="en" sz="1700">
                <a:solidFill>
                  <a:srgbClr val="3E4349"/>
                </a:solidFill>
              </a:rPr>
              <a:t>In Terminal:</a:t>
            </a:r>
            <a:endParaRPr sz="1700">
              <a:solidFill>
                <a:srgbClr val="3E4349"/>
              </a:solidFill>
            </a:endParaRPr>
          </a:p>
          <a:p>
            <a:pPr indent="-342900" lvl="0" marL="457200" rtl="0" algn="l">
              <a:lnSpc>
                <a:spcPct val="100000"/>
              </a:lnSpc>
              <a:spcBef>
                <a:spcPts val="1000"/>
              </a:spcBef>
              <a:spcAft>
                <a:spcPts val="0"/>
              </a:spcAft>
              <a:buSzPts val="1800"/>
              <a:buChar char="●"/>
            </a:pPr>
            <a:r>
              <a:rPr lang="en"/>
              <a:t>Navigate to directory where want to save files related to virtual environment</a:t>
            </a:r>
            <a:endParaRPr sz="1700">
              <a:solidFill>
                <a:srgbClr val="3E4349"/>
              </a:solidFill>
            </a:endParaRPr>
          </a:p>
          <a:p>
            <a:pPr indent="-342900" lvl="0" marL="457200" rtl="0" algn="l">
              <a:spcBef>
                <a:spcPts val="1000"/>
              </a:spcBef>
              <a:spcAft>
                <a:spcPts val="0"/>
              </a:spcAft>
              <a:buSzPts val="1800"/>
              <a:buChar char="●"/>
            </a:pPr>
            <a:r>
              <a:rPr lang="en"/>
              <a:t>Determine if you’re using pip or pip3 to install packages</a:t>
            </a:r>
            <a:endParaRPr/>
          </a:p>
          <a:p>
            <a:pPr indent="-317500" lvl="1" marL="914400" rtl="0" algn="l">
              <a:spcBef>
                <a:spcPts val="1000"/>
              </a:spcBef>
              <a:spcAft>
                <a:spcPts val="0"/>
              </a:spcAft>
              <a:buSzPts val="1400"/>
              <a:buChar char="○"/>
            </a:pPr>
            <a:r>
              <a:rPr lang="en" sz="1600"/>
              <a:t>Note: Python packages are installed from command line via pip</a:t>
            </a:r>
            <a:r>
              <a:rPr lang="en" sz="1600">
                <a:solidFill>
                  <a:srgbClr val="666666"/>
                </a:solidFill>
              </a:rPr>
              <a:t>, similar to</a:t>
            </a:r>
            <a:r>
              <a:rPr lang="en" sz="1600">
                <a:solidFill>
                  <a:srgbClr val="222222"/>
                </a:solidFill>
              </a:rPr>
              <a:t> </a:t>
            </a:r>
            <a:r>
              <a:rPr lang="en" sz="1600">
                <a:solidFill>
                  <a:srgbClr val="222222"/>
                </a:solidFill>
                <a:latin typeface="Courier New"/>
                <a:ea typeface="Courier New"/>
                <a:cs typeface="Courier New"/>
                <a:sym typeface="Courier New"/>
              </a:rPr>
              <a:t>install.packages()</a:t>
            </a:r>
            <a:r>
              <a:rPr lang="en" sz="1600">
                <a:solidFill>
                  <a:srgbClr val="222222"/>
                </a:solidFill>
              </a:rPr>
              <a:t> in R. </a:t>
            </a:r>
            <a:endParaRPr sz="1600">
              <a:solidFill>
                <a:srgbClr val="222222"/>
              </a:solidFill>
            </a:endParaRPr>
          </a:p>
          <a:p>
            <a:pPr indent="-330200" lvl="1" marL="914400" rtl="0" algn="l">
              <a:lnSpc>
                <a:spcPct val="100000"/>
              </a:lnSpc>
              <a:spcBef>
                <a:spcPts val="1000"/>
              </a:spcBef>
              <a:spcAft>
                <a:spcPts val="0"/>
              </a:spcAft>
              <a:buSzPts val="1600"/>
              <a:buChar char="○"/>
            </a:pPr>
            <a:r>
              <a:rPr lang="en" sz="1600">
                <a:highlight>
                  <a:schemeClr val="lt1"/>
                </a:highlight>
              </a:rPr>
              <a:t>Note: if on slide 34, you started python with </a:t>
            </a:r>
            <a:r>
              <a:rPr lang="en" sz="1600">
                <a:highlight>
                  <a:srgbClr val="F3F3F3"/>
                </a:highlight>
                <a:latin typeface="Courier New"/>
                <a:ea typeface="Courier New"/>
                <a:cs typeface="Courier New"/>
                <a:sym typeface="Courier New"/>
              </a:rPr>
              <a:t>python3</a:t>
            </a:r>
            <a:r>
              <a:rPr lang="en" sz="1600">
                <a:highlight>
                  <a:schemeClr val="lt1"/>
                </a:highlight>
              </a:rPr>
              <a:t> command, you should use </a:t>
            </a:r>
            <a:r>
              <a:rPr lang="en" sz="1600">
                <a:highlight>
                  <a:srgbClr val="F3F3F3"/>
                </a:highlight>
                <a:latin typeface="Courier New"/>
                <a:ea typeface="Courier New"/>
                <a:cs typeface="Courier New"/>
                <a:sym typeface="Courier New"/>
              </a:rPr>
              <a:t>pip3</a:t>
            </a:r>
            <a:r>
              <a:rPr lang="en" sz="1600">
                <a:highlight>
                  <a:schemeClr val="lt1"/>
                </a:highlight>
              </a:rPr>
              <a:t> to install packages.</a:t>
            </a:r>
            <a:r>
              <a:rPr lang="en">
                <a:solidFill>
                  <a:srgbClr val="222222"/>
                </a:solidFill>
              </a:rPr>
              <a:t> (More on pip </a:t>
            </a:r>
            <a:r>
              <a:rPr lang="en" u="sng">
                <a:solidFill>
                  <a:schemeClr val="hlink"/>
                </a:solidFill>
                <a:hlinkClick r:id="rId3"/>
              </a:rPr>
              <a:t>here</a:t>
            </a:r>
            <a:r>
              <a:rPr lang="en">
                <a:solidFill>
                  <a:srgbClr val="222222"/>
                </a:solidFill>
              </a:rPr>
              <a:t>)</a:t>
            </a:r>
            <a:endParaRPr/>
          </a:p>
          <a:p>
            <a:pPr indent="-342900" lvl="0" marL="457200" rtl="0" algn="l">
              <a:lnSpc>
                <a:spcPct val="100000"/>
              </a:lnSpc>
              <a:spcBef>
                <a:spcPts val="1000"/>
              </a:spcBef>
              <a:spcAft>
                <a:spcPts val="0"/>
              </a:spcAft>
              <a:buSzPts val="1800"/>
              <a:buFont typeface="Courier New"/>
              <a:buChar char="●"/>
            </a:pPr>
            <a:r>
              <a:rPr lang="en"/>
              <a:t>Install Python package </a:t>
            </a:r>
            <a:r>
              <a:rPr lang="en" sz="1700" u="sng">
                <a:solidFill>
                  <a:schemeClr val="accent5"/>
                </a:solidFill>
                <a:hlinkClick r:id="rId4"/>
              </a:rPr>
              <a:t>virtualenvwrapper</a:t>
            </a:r>
            <a:r>
              <a:rPr lang="en"/>
              <a:t>: </a:t>
            </a:r>
            <a:r>
              <a:rPr lang="en" sz="1600">
                <a:highlight>
                  <a:srgbClr val="EFEFEF"/>
                </a:highlight>
                <a:latin typeface="Courier New"/>
                <a:ea typeface="Courier New"/>
                <a:cs typeface="Courier New"/>
                <a:sym typeface="Courier New"/>
              </a:rPr>
              <a:t>pip install virtualenvwrapper</a:t>
            </a:r>
            <a:endParaRPr sz="1600">
              <a:highlight>
                <a:srgbClr val="EFEFEF"/>
              </a:highlight>
              <a:latin typeface="Courier New"/>
              <a:ea typeface="Courier New"/>
              <a:cs typeface="Courier New"/>
              <a:sym typeface="Courier New"/>
            </a:endParaRPr>
          </a:p>
          <a:p>
            <a:pPr indent="0" lvl="0" marL="0" rtl="0" algn="l">
              <a:lnSpc>
                <a:spcPct val="100000"/>
              </a:lnSpc>
              <a:spcBef>
                <a:spcPts val="1000"/>
              </a:spcBef>
              <a:spcAft>
                <a:spcPts val="0"/>
              </a:spcAft>
              <a:buNone/>
            </a:pPr>
            <a:r>
              <a:t/>
            </a:r>
            <a:endParaRPr sz="1600">
              <a:highlight>
                <a:srgbClr val="FFFFFF"/>
              </a:highlight>
            </a:endParaRPr>
          </a:p>
          <a:p>
            <a:pPr indent="0" lvl="0" marL="0" rtl="0" algn="l">
              <a:spcBef>
                <a:spcPts val="1000"/>
              </a:spcBef>
              <a:spcAft>
                <a:spcPts val="1000"/>
              </a:spcAft>
              <a:buNone/>
            </a:pPr>
            <a:r>
              <a:t/>
            </a:r>
            <a:endParaRPr/>
          </a:p>
        </p:txBody>
      </p:sp>
      <p:sp>
        <p:nvSpPr>
          <p:cNvPr id="335" name="Google Shape;33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Reproducibility of Results</a:t>
            </a:r>
            <a:endParaRPr>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54"/>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2B2B2B"/>
                </a:solidFill>
              </a:rPr>
              <a:t>Step </a:t>
            </a:r>
            <a:r>
              <a:rPr b="1" lang="en">
                <a:solidFill>
                  <a:srgbClr val="2B2B2B"/>
                </a:solidFill>
              </a:rPr>
              <a:t>1</a:t>
            </a:r>
            <a:r>
              <a:rPr b="1" lang="en">
                <a:solidFill>
                  <a:srgbClr val="2B2B2B"/>
                </a:solidFill>
              </a:rPr>
              <a:t>: Create Virtual Environment (cont’d) </a:t>
            </a:r>
            <a:endParaRPr sz="1700">
              <a:solidFill>
                <a:srgbClr val="3E4349"/>
              </a:solidFill>
            </a:endParaRPr>
          </a:p>
          <a:p>
            <a:pPr indent="-342900" lvl="0" marL="457200" rtl="0" algn="l">
              <a:spcBef>
                <a:spcPts val="1000"/>
              </a:spcBef>
              <a:spcAft>
                <a:spcPts val="0"/>
              </a:spcAft>
              <a:buSzPts val="1800"/>
              <a:buChar char="●"/>
            </a:pPr>
            <a:r>
              <a:rPr lang="en"/>
              <a:t>Decide on name of virtual env</a:t>
            </a:r>
            <a:endParaRPr/>
          </a:p>
          <a:p>
            <a:pPr indent="-317500" lvl="1" marL="914400" rtl="0" algn="l">
              <a:spcBef>
                <a:spcPts val="0"/>
              </a:spcBef>
              <a:spcAft>
                <a:spcPts val="0"/>
              </a:spcAft>
              <a:buSzPts val="1400"/>
              <a:buChar char="○"/>
            </a:pPr>
            <a:r>
              <a:rPr lang="en"/>
              <a:t>e.g. </a:t>
            </a:r>
            <a:r>
              <a:rPr lang="en">
                <a:latin typeface="Courier New"/>
                <a:ea typeface="Courier New"/>
                <a:cs typeface="Courier New"/>
                <a:sym typeface="Courier New"/>
              </a:rPr>
              <a:t>env-stats404-class0</a:t>
            </a:r>
            <a:r>
              <a:rPr lang="en"/>
              <a:t> (assuming we have one environment per class)</a:t>
            </a:r>
            <a:endParaRPr/>
          </a:p>
          <a:p>
            <a:pPr indent="-317500" lvl="1" marL="914400" rtl="0" algn="l">
              <a:spcBef>
                <a:spcPts val="0"/>
              </a:spcBef>
              <a:spcAft>
                <a:spcPts val="0"/>
              </a:spcAft>
              <a:buSzPts val="1400"/>
              <a:buChar char="○"/>
            </a:pPr>
            <a:r>
              <a:rPr lang="en"/>
              <a:t>e.g. </a:t>
            </a:r>
            <a:r>
              <a:rPr lang="en">
                <a:latin typeface="Courier New"/>
                <a:ea typeface="Courier New"/>
                <a:cs typeface="Courier New"/>
                <a:sym typeface="Courier New"/>
              </a:rPr>
              <a:t>env-thesis </a:t>
            </a:r>
            <a:r>
              <a:rPr lang="en"/>
              <a:t>(assuming different set of packages for thesis)</a:t>
            </a:r>
            <a:endParaRPr sz="1700">
              <a:solidFill>
                <a:srgbClr val="3E4349"/>
              </a:solidFill>
            </a:endParaRPr>
          </a:p>
          <a:p>
            <a:pPr indent="-342900" lvl="0" marL="457200" rtl="0" algn="l">
              <a:lnSpc>
                <a:spcPct val="100000"/>
              </a:lnSpc>
              <a:spcBef>
                <a:spcPts val="1000"/>
              </a:spcBef>
              <a:spcAft>
                <a:spcPts val="0"/>
              </a:spcAft>
              <a:buSzPts val="1800"/>
              <a:buChar char="●"/>
            </a:pPr>
            <a:r>
              <a:rPr lang="en"/>
              <a:t>Create a virtual environment:</a:t>
            </a:r>
            <a:endParaRPr/>
          </a:p>
          <a:p>
            <a:pPr indent="0" lvl="0" marL="914400" rtl="0" algn="l">
              <a:lnSpc>
                <a:spcPct val="100000"/>
              </a:lnSpc>
              <a:spcBef>
                <a:spcPts val="0"/>
              </a:spcBef>
              <a:spcAft>
                <a:spcPts val="0"/>
              </a:spcAft>
              <a:buClr>
                <a:srgbClr val="000000"/>
              </a:buClr>
              <a:buSzPts val="1100"/>
              <a:buFont typeface="Arial"/>
              <a:buNone/>
            </a:pPr>
            <a:r>
              <a:rPr lang="en">
                <a:highlight>
                  <a:srgbClr val="EFEFEF"/>
                </a:highlight>
                <a:latin typeface="Courier New"/>
                <a:ea typeface="Courier New"/>
                <a:cs typeface="Courier New"/>
                <a:sym typeface="Courier New"/>
              </a:rPr>
              <a:t>export VIRTUALENVWRAPPER_PYTHON=$(which python3.7)</a:t>
            </a:r>
            <a:endParaRPr>
              <a:highlight>
                <a:srgbClr val="EFEFEF"/>
              </a:highlight>
              <a:latin typeface="Courier New"/>
              <a:ea typeface="Courier New"/>
              <a:cs typeface="Courier New"/>
              <a:sym typeface="Courier New"/>
            </a:endParaRPr>
          </a:p>
          <a:p>
            <a:pPr indent="0" lvl="0" marL="914400" rtl="0" algn="l">
              <a:lnSpc>
                <a:spcPct val="100000"/>
              </a:lnSpc>
              <a:spcBef>
                <a:spcPts val="0"/>
              </a:spcBef>
              <a:spcAft>
                <a:spcPts val="0"/>
              </a:spcAft>
              <a:buClr>
                <a:srgbClr val="000000"/>
              </a:buClr>
              <a:buSzPts val="1100"/>
              <a:buFont typeface="Arial"/>
              <a:buNone/>
            </a:pPr>
            <a:r>
              <a:rPr lang="en">
                <a:highlight>
                  <a:srgbClr val="EFEFEF"/>
                </a:highlight>
                <a:latin typeface="Courier New"/>
                <a:ea typeface="Courier New"/>
                <a:cs typeface="Courier New"/>
                <a:sym typeface="Courier New"/>
              </a:rPr>
              <a:t>source /usr/local/bin/virtualenvwrapper.sh</a:t>
            </a:r>
            <a:endParaRPr>
              <a:highlight>
                <a:srgbClr val="EFEFEF"/>
              </a:highlight>
              <a:latin typeface="Courier New"/>
              <a:ea typeface="Courier New"/>
              <a:cs typeface="Courier New"/>
              <a:sym typeface="Courier New"/>
            </a:endParaRPr>
          </a:p>
          <a:p>
            <a:pPr indent="0" lvl="0" marL="914400" rtl="0" algn="l">
              <a:lnSpc>
                <a:spcPct val="100000"/>
              </a:lnSpc>
              <a:spcBef>
                <a:spcPts val="0"/>
              </a:spcBef>
              <a:spcAft>
                <a:spcPts val="0"/>
              </a:spcAft>
              <a:buClr>
                <a:srgbClr val="000000"/>
              </a:buClr>
              <a:buSzPts val="1100"/>
              <a:buFont typeface="Arial"/>
              <a:buNone/>
            </a:pPr>
            <a:r>
              <a:rPr lang="en">
                <a:highlight>
                  <a:srgbClr val="EFEFEF"/>
                </a:highlight>
                <a:latin typeface="Courier New"/>
                <a:ea typeface="Courier New"/>
                <a:cs typeface="Courier New"/>
                <a:sym typeface="Courier New"/>
              </a:rPr>
              <a:t>export WORKON_HOME=./Envs</a:t>
            </a:r>
            <a:endParaRPr>
              <a:highlight>
                <a:srgbClr val="EFEFEF"/>
              </a:highlight>
              <a:latin typeface="Courier New"/>
              <a:ea typeface="Courier New"/>
              <a:cs typeface="Courier New"/>
              <a:sym typeface="Courier New"/>
            </a:endParaRPr>
          </a:p>
          <a:p>
            <a:pPr indent="0" lvl="0" marL="914400" rtl="0" algn="l">
              <a:lnSpc>
                <a:spcPct val="100000"/>
              </a:lnSpc>
              <a:spcBef>
                <a:spcPts val="0"/>
              </a:spcBef>
              <a:spcAft>
                <a:spcPts val="0"/>
              </a:spcAft>
              <a:buClr>
                <a:srgbClr val="000000"/>
              </a:buClr>
              <a:buSzPts val="1100"/>
              <a:buFont typeface="Arial"/>
              <a:buNone/>
            </a:pPr>
            <a:r>
              <a:rPr lang="en">
                <a:highlight>
                  <a:srgbClr val="EFEFEF"/>
                </a:highlight>
                <a:latin typeface="Courier New"/>
                <a:ea typeface="Courier New"/>
                <a:cs typeface="Courier New"/>
                <a:sym typeface="Courier New"/>
              </a:rPr>
              <a:t>mkvirtualenv </a:t>
            </a:r>
            <a:r>
              <a:rPr lang="en">
                <a:highlight>
                  <a:srgbClr val="EFEFEF"/>
                </a:highlight>
                <a:latin typeface="Courier New"/>
                <a:ea typeface="Courier New"/>
                <a:cs typeface="Courier New"/>
                <a:sym typeface="Courier New"/>
              </a:rPr>
              <a:t>env-stats404-class0</a:t>
            </a:r>
            <a:endParaRPr>
              <a:highlight>
                <a:srgbClr val="EFEFEF"/>
              </a:highlight>
              <a:latin typeface="Courier New"/>
              <a:ea typeface="Courier New"/>
              <a:cs typeface="Courier New"/>
              <a:sym typeface="Courier New"/>
            </a:endParaRPr>
          </a:p>
          <a:p>
            <a:pPr indent="0" lvl="0" marL="0" rtl="0" algn="l">
              <a:lnSpc>
                <a:spcPct val="100000"/>
              </a:lnSpc>
              <a:spcBef>
                <a:spcPts val="0"/>
              </a:spcBef>
              <a:spcAft>
                <a:spcPts val="0"/>
              </a:spcAft>
              <a:buClr>
                <a:srgbClr val="000000"/>
              </a:buClr>
              <a:buSzPts val="1100"/>
              <a:buFont typeface="Arial"/>
              <a:buNone/>
            </a:pPr>
            <a:r>
              <a:t/>
            </a:r>
            <a:endParaRPr sz="1100">
              <a:solidFill>
                <a:srgbClr val="222222"/>
              </a:solidFill>
              <a:latin typeface="Arial"/>
              <a:ea typeface="Arial"/>
              <a:cs typeface="Arial"/>
              <a:sym typeface="Arial"/>
            </a:endParaRPr>
          </a:p>
          <a:p>
            <a:pPr indent="457200" lvl="0" marL="0" rtl="0" algn="l">
              <a:lnSpc>
                <a:spcPct val="100000"/>
              </a:lnSpc>
              <a:spcBef>
                <a:spcPts val="0"/>
              </a:spcBef>
              <a:spcAft>
                <a:spcPts val="0"/>
              </a:spcAft>
              <a:buClr>
                <a:srgbClr val="000000"/>
              </a:buClr>
              <a:buSzPts val="1100"/>
              <a:buFont typeface="Arial"/>
              <a:buNone/>
            </a:pPr>
            <a:r>
              <a:rPr lang="en" sz="1400">
                <a:solidFill>
                  <a:srgbClr val="222222"/>
                </a:solidFill>
              </a:rPr>
              <a:t>Note: If these commands don't work for you, see next slide.</a:t>
            </a:r>
            <a:endParaRPr sz="1400"/>
          </a:p>
          <a:p>
            <a:pPr indent="0" lvl="0" marL="914400" rtl="0" algn="l">
              <a:lnSpc>
                <a:spcPct val="100000"/>
              </a:lnSpc>
              <a:spcBef>
                <a:spcPts val="0"/>
              </a:spcBef>
              <a:spcAft>
                <a:spcPts val="0"/>
              </a:spcAft>
              <a:buClr>
                <a:srgbClr val="000000"/>
              </a:buClr>
              <a:buSzPts val="1100"/>
              <a:buFont typeface="Arial"/>
              <a:buNone/>
            </a:pPr>
            <a:r>
              <a:t/>
            </a:r>
            <a:endParaRPr>
              <a:latin typeface="Courier New"/>
              <a:ea typeface="Courier New"/>
              <a:cs typeface="Courier New"/>
              <a:sym typeface="Courier New"/>
            </a:endParaRPr>
          </a:p>
          <a:p>
            <a:pPr indent="0" lvl="0" marL="0" rtl="0" algn="l">
              <a:spcBef>
                <a:spcPts val="0"/>
              </a:spcBef>
              <a:spcAft>
                <a:spcPts val="1000"/>
              </a:spcAft>
              <a:buNone/>
            </a:pPr>
            <a:r>
              <a:t/>
            </a:r>
            <a:endParaRPr/>
          </a:p>
        </p:txBody>
      </p:sp>
      <p:sp>
        <p:nvSpPr>
          <p:cNvPr id="341" name="Google Shape;34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Reproducibility of Results</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55"/>
          <p:cNvSpPr txBox="1"/>
          <p:nvPr>
            <p:ph idx="1" type="body"/>
          </p:nvPr>
        </p:nvSpPr>
        <p:spPr>
          <a:xfrm>
            <a:off x="311700" y="1152475"/>
            <a:ext cx="8520600" cy="3813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2B2B2B"/>
                </a:solidFill>
              </a:rPr>
              <a:t>Step 1: Create Virtual Environment (cont’d) </a:t>
            </a:r>
            <a:endParaRPr sz="1700">
              <a:solidFill>
                <a:srgbClr val="3E4349"/>
              </a:solidFill>
            </a:endParaRPr>
          </a:p>
          <a:p>
            <a:pPr indent="0" lvl="0" marL="0" rtl="0" algn="l">
              <a:lnSpc>
                <a:spcPct val="115000"/>
              </a:lnSpc>
              <a:spcBef>
                <a:spcPts val="1000"/>
              </a:spcBef>
              <a:spcAft>
                <a:spcPts val="0"/>
              </a:spcAft>
              <a:buClr>
                <a:srgbClr val="000000"/>
              </a:buClr>
              <a:buSzPts val="1100"/>
              <a:buFont typeface="Arial"/>
              <a:buNone/>
            </a:pPr>
            <a:r>
              <a:rPr lang="en" sz="1600">
                <a:solidFill>
                  <a:srgbClr val="666666"/>
                </a:solidFill>
              </a:rPr>
              <a:t>If the previous 4 lines did not work for you, you may need to do any/all of the following:</a:t>
            </a:r>
            <a:endParaRPr sz="1600">
              <a:solidFill>
                <a:srgbClr val="666666"/>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Line 1: </a:t>
            </a:r>
            <a:r>
              <a:rPr lang="en" sz="1500">
                <a:highlight>
                  <a:srgbClr val="EFEFEF"/>
                </a:highlight>
                <a:latin typeface="Courier New"/>
                <a:ea typeface="Courier New"/>
                <a:cs typeface="Courier New"/>
                <a:sym typeface="Courier New"/>
              </a:rPr>
              <a:t>$(which python3.7)</a:t>
            </a:r>
            <a:r>
              <a:rPr lang="en" sz="1600">
                <a:solidFill>
                  <a:srgbClr val="666666"/>
                </a:solidFill>
              </a:rPr>
              <a:t> points to the complete path to where python is installed on your machine; you may need to search for and find it on your machine first and then paste the path to python3.7 (for example) or python.exe (if on Windows), instead of </a:t>
            </a:r>
            <a:r>
              <a:rPr lang="en" sz="1500">
                <a:highlight>
                  <a:srgbClr val="EFEFEF"/>
                </a:highlight>
                <a:latin typeface="Courier New"/>
                <a:ea typeface="Courier New"/>
                <a:cs typeface="Courier New"/>
                <a:sym typeface="Courier New"/>
              </a:rPr>
              <a:t>$(which python3.7)</a:t>
            </a:r>
            <a:endParaRPr sz="1500">
              <a:solidFill>
                <a:srgbClr val="666666"/>
              </a:solidFill>
              <a:highlight>
                <a:srgbClr val="EFEFEF"/>
              </a:highlight>
              <a:latin typeface="Courier New"/>
              <a:ea typeface="Courier New"/>
              <a:cs typeface="Courier New"/>
              <a:sym typeface="Courier New"/>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Line 1: If you're on Windows, the equivalent keyword to </a:t>
            </a:r>
            <a:r>
              <a:rPr lang="en" sz="1500">
                <a:solidFill>
                  <a:srgbClr val="666666"/>
                </a:solidFill>
                <a:highlight>
                  <a:srgbClr val="EFEFEF"/>
                </a:highlight>
                <a:latin typeface="Courier New"/>
                <a:ea typeface="Courier New"/>
                <a:cs typeface="Courier New"/>
                <a:sym typeface="Courier New"/>
              </a:rPr>
              <a:t>export</a:t>
            </a:r>
            <a:r>
              <a:rPr lang="en" sz="1600">
                <a:solidFill>
                  <a:srgbClr val="666666"/>
                </a:solidFill>
              </a:rPr>
              <a:t> is </a:t>
            </a:r>
            <a:r>
              <a:rPr lang="en" sz="1500">
                <a:solidFill>
                  <a:srgbClr val="666666"/>
                </a:solidFill>
                <a:highlight>
                  <a:srgbClr val="EFEFEF"/>
                </a:highlight>
                <a:latin typeface="Courier New"/>
                <a:ea typeface="Courier New"/>
                <a:cs typeface="Courier New"/>
                <a:sym typeface="Courier New"/>
              </a:rPr>
              <a:t>SET</a:t>
            </a:r>
            <a:endParaRPr sz="1500">
              <a:solidFill>
                <a:srgbClr val="666666"/>
              </a:solidFill>
              <a:highlight>
                <a:srgbClr val="EFEFEF"/>
              </a:highlight>
              <a:latin typeface="Courier New"/>
              <a:ea typeface="Courier New"/>
              <a:cs typeface="Courier New"/>
              <a:sym typeface="Courier New"/>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Line 2: Similarly, to specifying the python path, the next line specifies the path to the file virtualenvwrapper.sh that you installed with pip. You may need to search for find it on your machine first and then paste the path into the line.</a:t>
            </a:r>
            <a:endParaRPr sz="1600">
              <a:solidFill>
                <a:srgbClr val="666666"/>
              </a:solidFill>
            </a:endParaRPr>
          </a:p>
          <a:p>
            <a:pPr indent="-330200" lvl="0" marL="457200" rtl="0" algn="l">
              <a:lnSpc>
                <a:spcPct val="115000"/>
              </a:lnSpc>
              <a:spcBef>
                <a:spcPts val="0"/>
              </a:spcBef>
              <a:spcAft>
                <a:spcPts val="0"/>
              </a:spcAft>
              <a:buClr>
                <a:srgbClr val="666666"/>
              </a:buClr>
              <a:buSzPts val="1600"/>
              <a:buChar char="●"/>
            </a:pPr>
            <a:r>
              <a:rPr lang="en" sz="1600">
                <a:solidFill>
                  <a:srgbClr val="666666"/>
                </a:solidFill>
              </a:rPr>
              <a:t>Line 3: Will create an "Envs" folder in your current working directory, after lines 3 and 4 are run</a:t>
            </a:r>
            <a:endParaRPr sz="1600">
              <a:solidFill>
                <a:srgbClr val="666666"/>
              </a:solidFill>
            </a:endParaRPr>
          </a:p>
          <a:p>
            <a:pPr indent="0" lvl="0" marL="0" rtl="0" algn="l">
              <a:lnSpc>
                <a:spcPct val="115000"/>
              </a:lnSpc>
              <a:spcBef>
                <a:spcPts val="0"/>
              </a:spcBef>
              <a:spcAft>
                <a:spcPts val="0"/>
              </a:spcAft>
              <a:buClr>
                <a:srgbClr val="000000"/>
              </a:buClr>
              <a:buSzPts val="1100"/>
              <a:buFont typeface="Arial"/>
              <a:buNone/>
            </a:pPr>
            <a:r>
              <a:t/>
            </a:r>
            <a:endParaRPr sz="1600">
              <a:solidFill>
                <a:srgbClr val="666666"/>
              </a:solidFill>
              <a:highlight>
                <a:srgbClr val="EFEFEF"/>
              </a:highlight>
            </a:endParaRPr>
          </a:p>
          <a:p>
            <a:pPr indent="0" lvl="0" marL="0" rtl="0" algn="l">
              <a:lnSpc>
                <a:spcPct val="115000"/>
              </a:lnSpc>
              <a:spcBef>
                <a:spcPts val="0"/>
              </a:spcBef>
              <a:spcAft>
                <a:spcPts val="0"/>
              </a:spcAft>
              <a:buClr>
                <a:srgbClr val="000000"/>
              </a:buClr>
              <a:buSzPts val="1100"/>
              <a:buFont typeface="Arial"/>
              <a:buNone/>
            </a:pPr>
            <a:r>
              <a:t/>
            </a:r>
            <a:endParaRPr sz="1600">
              <a:highlight>
                <a:srgbClr val="EFEFEF"/>
              </a:highlight>
            </a:endParaRPr>
          </a:p>
          <a:p>
            <a:pPr indent="0" lvl="0" marL="457200" rtl="0" algn="l">
              <a:lnSpc>
                <a:spcPct val="100000"/>
              </a:lnSpc>
              <a:spcBef>
                <a:spcPts val="0"/>
              </a:spcBef>
              <a:spcAft>
                <a:spcPts val="0"/>
              </a:spcAft>
              <a:buClr>
                <a:srgbClr val="000000"/>
              </a:buClr>
              <a:buSzPts val="1100"/>
              <a:buFont typeface="Arial"/>
              <a:buNone/>
            </a:pPr>
            <a:r>
              <a:t/>
            </a:r>
            <a:endParaRPr>
              <a:latin typeface="Courier New"/>
              <a:ea typeface="Courier New"/>
              <a:cs typeface="Courier New"/>
              <a:sym typeface="Courier New"/>
            </a:endParaRPr>
          </a:p>
          <a:p>
            <a:pPr indent="0" lvl="0" marL="914400" rtl="0" algn="l">
              <a:lnSpc>
                <a:spcPct val="100000"/>
              </a:lnSpc>
              <a:spcBef>
                <a:spcPts val="0"/>
              </a:spcBef>
              <a:spcAft>
                <a:spcPts val="0"/>
              </a:spcAft>
              <a:buClr>
                <a:srgbClr val="000000"/>
              </a:buClr>
              <a:buSzPts val="1100"/>
              <a:buFont typeface="Arial"/>
              <a:buNone/>
            </a:pPr>
            <a:r>
              <a:t/>
            </a:r>
            <a:endParaRPr>
              <a:latin typeface="Courier New"/>
              <a:ea typeface="Courier New"/>
              <a:cs typeface="Courier New"/>
              <a:sym typeface="Courier New"/>
            </a:endParaRPr>
          </a:p>
          <a:p>
            <a:pPr indent="0" lvl="0" marL="914400" rtl="0" algn="l">
              <a:lnSpc>
                <a:spcPct val="100000"/>
              </a:lnSpc>
              <a:spcBef>
                <a:spcPts val="0"/>
              </a:spcBef>
              <a:spcAft>
                <a:spcPts val="0"/>
              </a:spcAft>
              <a:buClr>
                <a:srgbClr val="000000"/>
              </a:buClr>
              <a:buSzPts val="1100"/>
              <a:buFont typeface="Arial"/>
              <a:buNone/>
            </a:pPr>
            <a:r>
              <a:t/>
            </a:r>
            <a:endParaRPr>
              <a:latin typeface="Courier New"/>
              <a:ea typeface="Courier New"/>
              <a:cs typeface="Courier New"/>
              <a:sym typeface="Courier New"/>
            </a:endParaRPr>
          </a:p>
          <a:p>
            <a:pPr indent="0" lvl="0" marL="914400" rtl="0" algn="l">
              <a:lnSpc>
                <a:spcPct val="100000"/>
              </a:lnSpc>
              <a:spcBef>
                <a:spcPts val="0"/>
              </a:spcBef>
              <a:spcAft>
                <a:spcPts val="0"/>
              </a:spcAft>
              <a:buClr>
                <a:srgbClr val="000000"/>
              </a:buClr>
              <a:buSzPts val="1100"/>
              <a:buFont typeface="Arial"/>
              <a:buNone/>
            </a:pPr>
            <a:r>
              <a:t/>
            </a:r>
            <a:endParaRPr>
              <a:latin typeface="Courier New"/>
              <a:ea typeface="Courier New"/>
              <a:cs typeface="Courier New"/>
              <a:sym typeface="Courier New"/>
            </a:endParaRPr>
          </a:p>
          <a:p>
            <a:pPr indent="0" lvl="0" marL="0" rtl="0" algn="l">
              <a:spcBef>
                <a:spcPts val="0"/>
              </a:spcBef>
              <a:spcAft>
                <a:spcPts val="1000"/>
              </a:spcAft>
              <a:buNone/>
            </a:pPr>
            <a:r>
              <a:t/>
            </a:r>
            <a:endParaRPr/>
          </a:p>
        </p:txBody>
      </p:sp>
      <p:sp>
        <p:nvSpPr>
          <p:cNvPr id="347" name="Google Shape;34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Reproducibility of Results</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1" name="Shape 351"/>
        <p:cNvGrpSpPr/>
        <p:nvPr/>
      </p:nvGrpSpPr>
      <p:grpSpPr>
        <a:xfrm>
          <a:off x="0" y="0"/>
          <a:ext cx="0" cy="0"/>
          <a:chOff x="0" y="0"/>
          <a:chExt cx="0" cy="0"/>
        </a:xfrm>
      </p:grpSpPr>
      <p:sp>
        <p:nvSpPr>
          <p:cNvPr id="352" name="Google Shape;352;p56"/>
          <p:cNvSpPr txBox="1"/>
          <p:nvPr>
            <p:ph idx="1" type="body"/>
          </p:nvPr>
        </p:nvSpPr>
        <p:spPr>
          <a:xfrm>
            <a:off x="311700" y="1152475"/>
            <a:ext cx="8520600" cy="3870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a:solidFill>
                  <a:srgbClr val="2B2B2B"/>
                </a:solidFill>
              </a:rPr>
              <a:t>Step </a:t>
            </a:r>
            <a:r>
              <a:rPr b="1" lang="en">
                <a:solidFill>
                  <a:srgbClr val="2B2B2B"/>
                </a:solidFill>
              </a:rPr>
              <a:t>1</a:t>
            </a:r>
            <a:r>
              <a:rPr b="1" lang="en">
                <a:solidFill>
                  <a:srgbClr val="2B2B2B"/>
                </a:solidFill>
              </a:rPr>
              <a:t>: Create Virtual Environment (cont’d)</a:t>
            </a:r>
            <a:endParaRPr sz="1700">
              <a:solidFill>
                <a:srgbClr val="3E4349"/>
              </a:solidFill>
            </a:endParaRPr>
          </a:p>
          <a:p>
            <a:pPr indent="0" lvl="0" marL="0" rtl="0" algn="l">
              <a:lnSpc>
                <a:spcPct val="100000"/>
              </a:lnSpc>
              <a:spcBef>
                <a:spcPts val="1000"/>
              </a:spcBef>
              <a:spcAft>
                <a:spcPts val="0"/>
              </a:spcAft>
              <a:buClr>
                <a:srgbClr val="000000"/>
              </a:buClr>
              <a:buSzPts val="1100"/>
              <a:buFont typeface="Arial"/>
              <a:buNone/>
            </a:pPr>
            <a:r>
              <a:rPr lang="en" sz="1700">
                <a:solidFill>
                  <a:srgbClr val="3E4349"/>
                </a:solidFill>
              </a:rPr>
              <a:t>To use the virtual environment you just created, in Terminal:</a:t>
            </a:r>
            <a:endParaRPr sz="1700">
              <a:solidFill>
                <a:srgbClr val="3E4349"/>
              </a:solidFill>
            </a:endParaRPr>
          </a:p>
          <a:p>
            <a:pPr indent="-342900" lvl="0" marL="457200" rtl="0" algn="l">
              <a:lnSpc>
                <a:spcPct val="100000"/>
              </a:lnSpc>
              <a:spcBef>
                <a:spcPts val="600"/>
              </a:spcBef>
              <a:spcAft>
                <a:spcPts val="0"/>
              </a:spcAft>
              <a:buSzPts val="1800"/>
              <a:buChar char="●"/>
            </a:pPr>
            <a:r>
              <a:rPr lang="en"/>
              <a:t>Start virtual env: </a:t>
            </a:r>
            <a:r>
              <a:rPr lang="en">
                <a:highlight>
                  <a:srgbClr val="EFEFEF"/>
                </a:highlight>
                <a:latin typeface="Courier New"/>
                <a:ea typeface="Courier New"/>
                <a:cs typeface="Courier New"/>
                <a:sym typeface="Courier New"/>
              </a:rPr>
              <a:t>source Envs/env-stats404-class0/bin/activate</a:t>
            </a:r>
            <a:endParaRPr>
              <a:highlight>
                <a:srgbClr val="EFEFEF"/>
              </a:highlight>
              <a:latin typeface="Courier New"/>
              <a:ea typeface="Courier New"/>
              <a:cs typeface="Courier New"/>
              <a:sym typeface="Courier New"/>
            </a:endParaRPr>
          </a:p>
          <a:p>
            <a:pPr indent="-342900" lvl="0" marL="457200" rtl="0" algn="l">
              <a:lnSpc>
                <a:spcPct val="100000"/>
              </a:lnSpc>
              <a:spcBef>
                <a:spcPts val="600"/>
              </a:spcBef>
              <a:spcAft>
                <a:spcPts val="0"/>
              </a:spcAft>
              <a:buSzPts val="1800"/>
              <a:buFont typeface="Courier New"/>
              <a:buChar char="●"/>
            </a:pPr>
            <a:r>
              <a:rPr lang="en"/>
              <a:t>Stop virtual env: </a:t>
            </a:r>
            <a:r>
              <a:rPr lang="en">
                <a:highlight>
                  <a:srgbClr val="EFEFEF"/>
                </a:highlight>
                <a:latin typeface="Courier New"/>
                <a:ea typeface="Courier New"/>
                <a:cs typeface="Courier New"/>
                <a:sym typeface="Courier New"/>
              </a:rPr>
              <a:t>deactivate</a:t>
            </a:r>
            <a:endParaRPr>
              <a:highlight>
                <a:srgbClr val="EFEFEF"/>
              </a:highlight>
              <a:latin typeface="Courier New"/>
              <a:ea typeface="Courier New"/>
              <a:cs typeface="Courier New"/>
              <a:sym typeface="Courier New"/>
            </a:endParaRPr>
          </a:p>
          <a:p>
            <a:pPr indent="0" lvl="0" marL="0" rtl="0" algn="l">
              <a:lnSpc>
                <a:spcPct val="100000"/>
              </a:lnSpc>
              <a:spcBef>
                <a:spcPts val="1500"/>
              </a:spcBef>
              <a:spcAft>
                <a:spcPts val="0"/>
              </a:spcAft>
              <a:buNone/>
            </a:pPr>
            <a:r>
              <a:rPr lang="en" sz="1500"/>
              <a:t>Note: If you set up the “Envs” folder per Option 1 (on slide 39), make sure to ignore these files in the repository (if you went with Option 2, ignore below) -- to make your repository easier to digest:</a:t>
            </a:r>
            <a:endParaRPr sz="1500"/>
          </a:p>
          <a:p>
            <a:pPr indent="-323850" lvl="0" marL="457200" rtl="0" algn="l">
              <a:spcBef>
                <a:spcPts val="1000"/>
              </a:spcBef>
              <a:spcAft>
                <a:spcPts val="0"/>
              </a:spcAft>
              <a:buSzPts val="1500"/>
              <a:buChar char="●"/>
            </a:pPr>
            <a:r>
              <a:rPr lang="en" sz="1500"/>
              <a:t>Open SourceTree, navigate to class repository</a:t>
            </a:r>
            <a:endParaRPr sz="1500"/>
          </a:p>
          <a:p>
            <a:pPr indent="-323850" lvl="0" marL="457200" rtl="0" algn="l">
              <a:spcBef>
                <a:spcPts val="0"/>
              </a:spcBef>
              <a:spcAft>
                <a:spcPts val="0"/>
              </a:spcAft>
              <a:buSzPts val="1500"/>
              <a:buChar char="●"/>
            </a:pPr>
            <a:r>
              <a:rPr lang="en" sz="1500"/>
              <a:t>Navigate to ‘Uncommitted Changes’</a:t>
            </a:r>
            <a:endParaRPr sz="1500"/>
          </a:p>
          <a:p>
            <a:pPr indent="-323850" lvl="0" marL="457200" rtl="0" algn="l">
              <a:spcBef>
                <a:spcPts val="0"/>
              </a:spcBef>
              <a:spcAft>
                <a:spcPts val="0"/>
              </a:spcAft>
              <a:buSzPts val="1500"/>
              <a:buChar char="●"/>
            </a:pPr>
            <a:r>
              <a:rPr lang="en" sz="1500"/>
              <a:t>Right-click on one of the newly created virtual environment files </a:t>
            </a:r>
            <a:endParaRPr sz="1500"/>
          </a:p>
          <a:p>
            <a:pPr indent="-323850" lvl="0" marL="457200" rtl="0" algn="l">
              <a:spcBef>
                <a:spcPts val="0"/>
              </a:spcBef>
              <a:spcAft>
                <a:spcPts val="0"/>
              </a:spcAft>
              <a:buSzPts val="1500"/>
              <a:buChar char="●"/>
            </a:pPr>
            <a:r>
              <a:rPr lang="en" sz="1500"/>
              <a:t>Select ‘Ignore’ and radio button ‘Ignore everything beneath’: ‘Envs’ folder</a:t>
            </a:r>
            <a:endParaRPr sz="1500"/>
          </a:p>
          <a:p>
            <a:pPr indent="-323850" lvl="0" marL="457200" rtl="0" algn="l">
              <a:spcBef>
                <a:spcPts val="0"/>
              </a:spcBef>
              <a:spcAft>
                <a:spcPts val="0"/>
              </a:spcAft>
              <a:buSzPts val="1500"/>
              <a:buChar char="●"/>
            </a:pPr>
            <a:r>
              <a:rPr lang="en" sz="1500"/>
              <a:t>Commit this gitignore file to the repository</a:t>
            </a:r>
            <a:endParaRPr sz="1500">
              <a:solidFill>
                <a:srgbClr val="3E4349"/>
              </a:solidFill>
            </a:endParaRPr>
          </a:p>
          <a:p>
            <a:pPr indent="0" lvl="0" marL="914400" rtl="0" algn="l">
              <a:spcBef>
                <a:spcPts val="1000"/>
              </a:spcBef>
              <a:spcAft>
                <a:spcPts val="1000"/>
              </a:spcAft>
              <a:buNone/>
            </a:pPr>
            <a:r>
              <a:t/>
            </a:r>
            <a:endParaRPr sz="1500"/>
          </a:p>
        </p:txBody>
      </p:sp>
      <p:sp>
        <p:nvSpPr>
          <p:cNvPr id="353" name="Google Shape;35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Reproducibility of Results</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sp>
        <p:nvSpPr>
          <p:cNvPr id="358" name="Google Shape;358;p57"/>
          <p:cNvSpPr txBox="1"/>
          <p:nvPr>
            <p:ph idx="1" type="body"/>
          </p:nvPr>
        </p:nvSpPr>
        <p:spPr>
          <a:xfrm>
            <a:off x="311700" y="1152475"/>
            <a:ext cx="8520600" cy="37047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solidFill>
                  <a:srgbClr val="2B2B2B"/>
                </a:solidFill>
              </a:rPr>
              <a:t>Step </a:t>
            </a:r>
            <a:r>
              <a:rPr b="1" lang="en">
                <a:solidFill>
                  <a:srgbClr val="2B2B2B"/>
                </a:solidFill>
              </a:rPr>
              <a:t>2</a:t>
            </a:r>
            <a:r>
              <a:rPr b="1" lang="en">
                <a:solidFill>
                  <a:srgbClr val="2B2B2B"/>
                </a:solidFill>
              </a:rPr>
              <a:t>: Manage package versions through requirements.txt + Git </a:t>
            </a:r>
            <a:r>
              <a:rPr lang="en"/>
              <a:t> -- why do we need package managers?</a:t>
            </a:r>
            <a:endParaRPr/>
          </a:p>
          <a:p>
            <a:pPr indent="0" lvl="0" marL="0" rtl="0" algn="l">
              <a:lnSpc>
                <a:spcPct val="114000"/>
              </a:lnSpc>
              <a:spcBef>
                <a:spcPts val="0"/>
              </a:spcBef>
              <a:spcAft>
                <a:spcPts val="0"/>
              </a:spcAft>
              <a:buNone/>
            </a:pPr>
            <a:r>
              <a:rPr lang="en"/>
              <a:t>In Terminal:</a:t>
            </a:r>
            <a:endParaRPr/>
          </a:p>
          <a:p>
            <a:pPr indent="-342900" lvl="0" marL="457200" rtl="0" algn="l">
              <a:lnSpc>
                <a:spcPct val="114000"/>
              </a:lnSpc>
              <a:spcBef>
                <a:spcPts val="0"/>
              </a:spcBef>
              <a:spcAft>
                <a:spcPts val="0"/>
              </a:spcAft>
              <a:buSzPts val="1800"/>
              <a:buChar char="●"/>
            </a:pPr>
            <a:r>
              <a:rPr lang="en"/>
              <a:t>A</a:t>
            </a:r>
            <a:r>
              <a:rPr lang="en"/>
              <a:t>ctivate your virtual environment</a:t>
            </a:r>
            <a:endParaRPr/>
          </a:p>
          <a:p>
            <a:pPr indent="-342900" lvl="0" marL="457200" rtl="0" algn="l">
              <a:lnSpc>
                <a:spcPct val="114000"/>
              </a:lnSpc>
              <a:spcBef>
                <a:spcPts val="0"/>
              </a:spcBef>
              <a:spcAft>
                <a:spcPts val="0"/>
              </a:spcAft>
              <a:buSzPts val="1800"/>
              <a:buChar char="●"/>
            </a:pPr>
            <a:r>
              <a:rPr lang="en"/>
              <a:t>Change directories until you’re in your local copy of (forked) class </a:t>
            </a:r>
            <a:r>
              <a:rPr lang="en"/>
              <a:t>folder</a:t>
            </a:r>
            <a:endParaRPr/>
          </a:p>
          <a:p>
            <a:pPr indent="-342900" lvl="0" marL="457200" rtl="0" algn="l">
              <a:lnSpc>
                <a:spcPct val="114000"/>
              </a:lnSpc>
              <a:spcBef>
                <a:spcPts val="0"/>
              </a:spcBef>
              <a:spcAft>
                <a:spcPts val="0"/>
              </a:spcAft>
              <a:buSzPts val="1800"/>
              <a:buChar char="●"/>
            </a:pPr>
            <a:r>
              <a:rPr lang="en"/>
              <a:t>Check that </a:t>
            </a:r>
            <a:r>
              <a:rPr lang="en" u="sng"/>
              <a:t>only</a:t>
            </a:r>
            <a:r>
              <a:rPr lang="en"/>
              <a:t> base Python is installed: </a:t>
            </a:r>
            <a:endParaRPr sz="1600">
              <a:highlight>
                <a:srgbClr val="D9D9D9"/>
              </a:highlight>
              <a:latin typeface="Courier New"/>
              <a:ea typeface="Courier New"/>
              <a:cs typeface="Courier New"/>
              <a:sym typeface="Courier New"/>
            </a:endParaRPr>
          </a:p>
          <a:p>
            <a:pPr indent="-317500" lvl="1" marL="914400" rtl="0" algn="l">
              <a:lnSpc>
                <a:spcPct val="114000"/>
              </a:lnSpc>
              <a:spcBef>
                <a:spcPts val="0"/>
              </a:spcBef>
              <a:spcAft>
                <a:spcPts val="0"/>
              </a:spcAft>
              <a:buSzPts val="1400"/>
              <a:buChar char="○"/>
            </a:pPr>
            <a:r>
              <a:rPr lang="en" sz="1600"/>
              <a:t>Run</a:t>
            </a:r>
            <a:r>
              <a:rPr lang="en"/>
              <a:t> </a:t>
            </a:r>
            <a:r>
              <a:rPr lang="en" sz="1600">
                <a:highlight>
                  <a:srgbClr val="EFEFEF"/>
                </a:highlight>
                <a:latin typeface="Courier New"/>
                <a:ea typeface="Courier New"/>
                <a:cs typeface="Courier New"/>
                <a:sym typeface="Courier New"/>
              </a:rPr>
              <a:t>pip freeze &gt; requirements.txt</a:t>
            </a:r>
            <a:r>
              <a:rPr lang="en" sz="1600">
                <a:latin typeface="Courier New"/>
                <a:ea typeface="Courier New"/>
                <a:cs typeface="Courier New"/>
                <a:sym typeface="Courier New"/>
              </a:rPr>
              <a:t> </a:t>
            </a:r>
            <a:r>
              <a:rPr lang="en" sz="1600"/>
              <a:t>to create a snapshot of Python packages currently installed in your virtual environment in file </a:t>
            </a:r>
            <a:r>
              <a:rPr lang="en">
                <a:latin typeface="Courier New"/>
                <a:ea typeface="Courier New"/>
                <a:cs typeface="Courier New"/>
                <a:sym typeface="Courier New"/>
              </a:rPr>
              <a:t>requirements.txt</a:t>
            </a:r>
            <a:endParaRPr>
              <a:latin typeface="Courier New"/>
              <a:ea typeface="Courier New"/>
              <a:cs typeface="Courier New"/>
              <a:sym typeface="Courier New"/>
            </a:endParaRPr>
          </a:p>
          <a:p>
            <a:pPr indent="-317500" lvl="1" marL="914400" rtl="0" algn="l">
              <a:lnSpc>
                <a:spcPct val="100000"/>
              </a:lnSpc>
              <a:spcBef>
                <a:spcPts val="0"/>
              </a:spcBef>
              <a:spcAft>
                <a:spcPts val="0"/>
              </a:spcAft>
              <a:buSzPts val="1400"/>
              <a:buChar char="○"/>
            </a:pPr>
            <a:r>
              <a:rPr lang="en" sz="1600"/>
              <a:t>Open created </a:t>
            </a:r>
            <a:r>
              <a:rPr lang="en" sz="1700">
                <a:latin typeface="Courier New"/>
                <a:ea typeface="Courier New"/>
                <a:cs typeface="Courier New"/>
                <a:sym typeface="Courier New"/>
              </a:rPr>
              <a:t>requirements.txt</a:t>
            </a:r>
            <a:r>
              <a:rPr lang="en" sz="1600"/>
              <a:t> </a:t>
            </a:r>
            <a:r>
              <a:rPr lang="en" sz="1600"/>
              <a:t>file (in TextEdit/Notepad/etc.) to see what’s there -- it should be empty </a:t>
            </a:r>
            <a:endParaRPr sz="1600"/>
          </a:p>
          <a:p>
            <a:pPr indent="0" lvl="0" marL="0" rtl="0" algn="l">
              <a:lnSpc>
                <a:spcPct val="100000"/>
              </a:lnSpc>
              <a:spcBef>
                <a:spcPts val="0"/>
              </a:spcBef>
              <a:spcAft>
                <a:spcPts val="0"/>
              </a:spcAft>
              <a:buNone/>
            </a:pPr>
            <a:r>
              <a:rPr b="1" lang="en" sz="1400"/>
              <a:t>TIP</a:t>
            </a:r>
            <a:r>
              <a:rPr lang="en" sz="1400"/>
              <a:t>: If file is not empty: install different (clean) Python 3.5+ version OR port existing projects on your machine to their own virtual environments, and only then, uninstall all of the packages from base:</a:t>
            </a:r>
            <a:endParaRPr sz="1400"/>
          </a:p>
          <a:p>
            <a:pPr indent="0" lvl="0" marL="0" rtl="0" algn="l">
              <a:lnSpc>
                <a:spcPct val="100000"/>
              </a:lnSpc>
              <a:spcBef>
                <a:spcPts val="0"/>
              </a:spcBef>
              <a:spcAft>
                <a:spcPts val="0"/>
              </a:spcAft>
              <a:buNone/>
            </a:pPr>
            <a:r>
              <a:rPr lang="en" sz="1400">
                <a:highlight>
                  <a:srgbClr val="EFEFEF"/>
                </a:highlight>
                <a:latin typeface="Courier New"/>
                <a:ea typeface="Courier New"/>
                <a:cs typeface="Courier New"/>
                <a:sym typeface="Courier New"/>
              </a:rPr>
              <a:t>pip uninstall -r requirements.txt</a:t>
            </a:r>
            <a:endParaRPr sz="1400">
              <a:highlight>
                <a:srgbClr val="EFEFEF"/>
              </a:highlight>
              <a:latin typeface="Courier New"/>
              <a:ea typeface="Courier New"/>
              <a:cs typeface="Courier New"/>
              <a:sym typeface="Courier New"/>
            </a:endParaRPr>
          </a:p>
          <a:p>
            <a:pPr indent="0" lvl="0" marL="1371600" rtl="0" algn="l">
              <a:lnSpc>
                <a:spcPct val="115000"/>
              </a:lnSpc>
              <a:spcBef>
                <a:spcPts val="0"/>
              </a:spcBef>
              <a:spcAft>
                <a:spcPts val="1000"/>
              </a:spcAft>
              <a:buNone/>
            </a:pPr>
            <a:r>
              <a:t/>
            </a:r>
            <a:endParaRPr/>
          </a:p>
        </p:txBody>
      </p:sp>
      <p:sp>
        <p:nvSpPr>
          <p:cNvPr id="359" name="Google Shape;359;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Reproducibility of Results</a:t>
            </a:r>
            <a:endParaRPr>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8"/>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285F4"/>
                </a:solidFill>
              </a:rPr>
              <a:t>10 minute break</a:t>
            </a:r>
            <a:endParaRPr sz="3600">
              <a:solidFill>
                <a:srgbClr val="4285F4"/>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8" name="Shape 368"/>
        <p:cNvGrpSpPr/>
        <p:nvPr/>
      </p:nvGrpSpPr>
      <p:grpSpPr>
        <a:xfrm>
          <a:off x="0" y="0"/>
          <a:ext cx="0" cy="0"/>
          <a:chOff x="0" y="0"/>
          <a:chExt cx="0" cy="0"/>
        </a:xfrm>
      </p:grpSpPr>
      <p:sp>
        <p:nvSpPr>
          <p:cNvPr id="369" name="Google Shape;369;p59"/>
          <p:cNvSpPr txBox="1"/>
          <p:nvPr>
            <p:ph idx="1" type="body"/>
          </p:nvPr>
        </p:nvSpPr>
        <p:spPr>
          <a:xfrm>
            <a:off x="311700" y="1152475"/>
            <a:ext cx="8520600" cy="3830700"/>
          </a:xfrm>
          <a:prstGeom prst="rect">
            <a:avLst/>
          </a:prstGeom>
        </p:spPr>
        <p:txBody>
          <a:bodyPr anchorCtr="0" anchor="t" bIns="91425" lIns="91425" spcFirstLastPara="1" rIns="91425" wrap="square" tIns="91425">
            <a:noAutofit/>
          </a:bodyPr>
          <a:lstStyle/>
          <a:p>
            <a:pPr indent="0" lvl="0" marL="0" rtl="0" algn="l">
              <a:lnSpc>
                <a:spcPct val="114000"/>
              </a:lnSpc>
              <a:spcBef>
                <a:spcPts val="600"/>
              </a:spcBef>
              <a:spcAft>
                <a:spcPts val="0"/>
              </a:spcAft>
              <a:buNone/>
            </a:pPr>
            <a:r>
              <a:rPr lang="en" u="sng">
                <a:solidFill>
                  <a:schemeClr val="hlink"/>
                </a:solidFill>
                <a:hlinkClick r:id="rId3"/>
              </a:rPr>
              <a:t>IDE</a:t>
            </a:r>
            <a:r>
              <a:rPr lang="en"/>
              <a:t>s used in this course:</a:t>
            </a:r>
            <a:endParaRPr/>
          </a:p>
          <a:p>
            <a:pPr indent="-342900" lvl="0" marL="914400" rtl="0" algn="l">
              <a:spcBef>
                <a:spcPts val="0"/>
              </a:spcBef>
              <a:spcAft>
                <a:spcPts val="0"/>
              </a:spcAft>
              <a:buSzPts val="1800"/>
              <a:buChar char="●"/>
            </a:pPr>
            <a:r>
              <a:rPr lang="en" sz="1800" u="sng">
                <a:solidFill>
                  <a:schemeClr val="hlink"/>
                </a:solidFill>
                <a:hlinkClick r:id="rId4"/>
              </a:rPr>
              <a:t>Jupyter Lab</a:t>
            </a:r>
            <a:r>
              <a:rPr lang="en" sz="1800"/>
              <a:t> (see next section for installation instructions) -- for interactive data analysis</a:t>
            </a:r>
            <a:endParaRPr sz="1800"/>
          </a:p>
          <a:p>
            <a:pPr indent="-342900" lvl="0" marL="914400" rtl="0" algn="l">
              <a:spcBef>
                <a:spcPts val="0"/>
              </a:spcBef>
              <a:spcAft>
                <a:spcPts val="0"/>
              </a:spcAft>
              <a:buSzPts val="1800"/>
              <a:buChar char="●"/>
            </a:pPr>
            <a:r>
              <a:rPr lang="en" sz="1800" u="sng">
                <a:solidFill>
                  <a:schemeClr val="hlink"/>
                </a:solidFill>
                <a:hlinkClick r:id="rId5"/>
              </a:rPr>
              <a:t>PyCharm</a:t>
            </a:r>
            <a:r>
              <a:rPr lang="en" sz="1800"/>
              <a:t> -- for software development (installed later today)</a:t>
            </a:r>
            <a:endParaRPr sz="1800"/>
          </a:p>
          <a:p>
            <a:pPr indent="0" lvl="0" marL="0" rtl="0" algn="l">
              <a:lnSpc>
                <a:spcPct val="112000"/>
              </a:lnSpc>
              <a:spcBef>
                <a:spcPts val="1000"/>
              </a:spcBef>
              <a:spcAft>
                <a:spcPts val="0"/>
              </a:spcAft>
              <a:buNone/>
            </a:pPr>
            <a:r>
              <a:rPr lang="en"/>
              <a:t>Note: If instructions here don’t work you, please share those that did </a:t>
            </a:r>
            <a:r>
              <a:rPr lang="en" u="sng">
                <a:solidFill>
                  <a:schemeClr val="accent5"/>
                </a:solidFill>
                <a:hlinkClick r:id="rId6"/>
              </a:rPr>
              <a:t>here</a:t>
            </a:r>
            <a:endParaRPr/>
          </a:p>
        </p:txBody>
      </p:sp>
      <p:sp>
        <p:nvSpPr>
          <p:cNvPr id="370" name="Google Shape;370;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Python - IDEs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60"/>
          <p:cNvSpPr txBox="1"/>
          <p:nvPr>
            <p:ph idx="1" type="body"/>
          </p:nvPr>
        </p:nvSpPr>
        <p:spPr>
          <a:xfrm>
            <a:off x="311700" y="1152475"/>
            <a:ext cx="8520600" cy="3870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solidFill>
                  <a:srgbClr val="666666"/>
                </a:solidFill>
              </a:rPr>
              <a:t>Pros:</a:t>
            </a:r>
            <a:endParaRPr b="1">
              <a:solidFill>
                <a:srgbClr val="666666"/>
              </a:solidFill>
            </a:endParaRPr>
          </a:p>
          <a:p>
            <a:pPr indent="-342900" lvl="0" marL="457200" rtl="0" algn="l">
              <a:lnSpc>
                <a:spcPct val="114000"/>
              </a:lnSpc>
              <a:spcBef>
                <a:spcPts val="0"/>
              </a:spcBef>
              <a:spcAft>
                <a:spcPts val="0"/>
              </a:spcAft>
              <a:buClr>
                <a:srgbClr val="666666"/>
              </a:buClr>
              <a:buSzPts val="1800"/>
              <a:buChar char="●"/>
            </a:pPr>
            <a:r>
              <a:rPr lang="en">
                <a:solidFill>
                  <a:srgbClr val="666666"/>
                </a:solidFill>
              </a:rPr>
              <a:t>Exploratory and interactive data analysis</a:t>
            </a:r>
            <a:endParaRPr>
              <a:solidFill>
                <a:srgbClr val="666666"/>
              </a:solidFill>
            </a:endParaRPr>
          </a:p>
          <a:p>
            <a:pPr indent="-342900" lvl="0" marL="457200" rtl="0" algn="l">
              <a:lnSpc>
                <a:spcPct val="114000"/>
              </a:lnSpc>
              <a:spcBef>
                <a:spcPts val="0"/>
              </a:spcBef>
              <a:spcAft>
                <a:spcPts val="0"/>
              </a:spcAft>
              <a:buClr>
                <a:srgbClr val="666666"/>
              </a:buClr>
              <a:buSzPts val="1800"/>
              <a:buChar char="●"/>
            </a:pPr>
            <a:r>
              <a:rPr lang="en">
                <a:solidFill>
                  <a:srgbClr val="666666"/>
                </a:solidFill>
              </a:rPr>
              <a:t>Reproducible documents and slide decks (!) </a:t>
            </a:r>
            <a:endParaRPr>
              <a:solidFill>
                <a:srgbClr val="666666"/>
              </a:solidFill>
            </a:endParaRPr>
          </a:p>
          <a:p>
            <a:pPr indent="-317500" lvl="1" marL="914400" rtl="0" algn="l">
              <a:lnSpc>
                <a:spcPct val="114000"/>
              </a:lnSpc>
              <a:spcBef>
                <a:spcPts val="0"/>
              </a:spcBef>
              <a:spcAft>
                <a:spcPts val="0"/>
              </a:spcAft>
              <a:buClr>
                <a:srgbClr val="666666"/>
              </a:buClr>
              <a:buSzPts val="1400"/>
              <a:buChar char="○"/>
            </a:pPr>
            <a:r>
              <a:rPr lang="en">
                <a:solidFill>
                  <a:srgbClr val="666666"/>
                </a:solidFill>
              </a:rPr>
              <a:t>Version-control notebook by tracking changes by exporting is as a Python script. In Terminal, in virtual environment for notebook (see slide 47 for how to activate virtual environment with notebook):</a:t>
            </a:r>
            <a:endParaRPr>
              <a:solidFill>
                <a:srgbClr val="666666"/>
              </a:solidFill>
            </a:endParaRPr>
          </a:p>
          <a:p>
            <a:pPr indent="457200" lvl="0" marL="0" rtl="0" algn="l">
              <a:lnSpc>
                <a:spcPct val="114000"/>
              </a:lnSpc>
              <a:spcBef>
                <a:spcPts val="1000"/>
              </a:spcBef>
              <a:spcAft>
                <a:spcPts val="0"/>
              </a:spcAft>
              <a:buClr>
                <a:srgbClr val="000000"/>
              </a:buClr>
              <a:buSzPts val="1100"/>
              <a:buFont typeface="Arial"/>
              <a:buNone/>
            </a:pPr>
            <a:r>
              <a:rPr lang="en" sz="1400">
                <a:solidFill>
                  <a:srgbClr val="000000"/>
                </a:solidFill>
                <a:highlight>
                  <a:srgbClr val="EFEFEF"/>
                </a:highlight>
                <a:latin typeface="Courier New"/>
                <a:ea typeface="Courier New"/>
                <a:cs typeface="Courier New"/>
                <a:sym typeface="Courier New"/>
              </a:rPr>
              <a:t>ipython nbconvert --to=python &lt;name-of-notebook&gt;.ipynb</a:t>
            </a:r>
            <a:endParaRPr sz="1400">
              <a:solidFill>
                <a:srgbClr val="666666"/>
              </a:solidFill>
              <a:highlight>
                <a:srgbClr val="EFEFEF"/>
              </a:highlight>
            </a:endParaRPr>
          </a:p>
          <a:p>
            <a:pPr indent="-317500" lvl="1" marL="914400" rtl="0" algn="l">
              <a:lnSpc>
                <a:spcPct val="114000"/>
              </a:lnSpc>
              <a:spcBef>
                <a:spcPts val="1000"/>
              </a:spcBef>
              <a:spcAft>
                <a:spcPts val="0"/>
              </a:spcAft>
              <a:buClr>
                <a:srgbClr val="666666"/>
              </a:buClr>
              <a:buSzPts val="1400"/>
              <a:buChar char="○"/>
            </a:pPr>
            <a:r>
              <a:rPr lang="en">
                <a:solidFill>
                  <a:srgbClr val="666666"/>
                </a:solidFill>
              </a:rPr>
              <a:t>Present results to </a:t>
            </a:r>
            <a:r>
              <a:rPr lang="en"/>
              <a:t>team members and other teams by converting it into a slide deck. In Terminal, in virtual environment for notebook:</a:t>
            </a:r>
            <a:endParaRPr/>
          </a:p>
          <a:p>
            <a:pPr indent="457200" lvl="0" marL="0" rtl="0" algn="l">
              <a:lnSpc>
                <a:spcPct val="114000"/>
              </a:lnSpc>
              <a:spcBef>
                <a:spcPts val="1000"/>
              </a:spcBef>
              <a:spcAft>
                <a:spcPts val="0"/>
              </a:spcAft>
              <a:buNone/>
            </a:pPr>
            <a:r>
              <a:rPr lang="en" sz="1400">
                <a:solidFill>
                  <a:srgbClr val="24292E"/>
                </a:solidFill>
                <a:highlight>
                  <a:srgbClr val="EFEFEF"/>
                </a:highlight>
                <a:latin typeface="Courier New"/>
                <a:ea typeface="Courier New"/>
                <a:cs typeface="Courier New"/>
                <a:sym typeface="Courier New"/>
              </a:rPr>
              <a:t>jupyter nbconvert &lt;</a:t>
            </a:r>
            <a:r>
              <a:rPr lang="en" sz="1400">
                <a:solidFill>
                  <a:srgbClr val="000000"/>
                </a:solidFill>
                <a:highlight>
                  <a:srgbClr val="EFEFEF"/>
                </a:highlight>
                <a:latin typeface="Courier New"/>
                <a:ea typeface="Courier New"/>
                <a:cs typeface="Courier New"/>
                <a:sym typeface="Courier New"/>
              </a:rPr>
              <a:t>name-of-notebook</a:t>
            </a:r>
            <a:r>
              <a:rPr lang="en" sz="1400">
                <a:solidFill>
                  <a:srgbClr val="24292E"/>
                </a:solidFill>
                <a:highlight>
                  <a:srgbClr val="EFEFEF"/>
                </a:highlight>
                <a:latin typeface="Courier New"/>
                <a:ea typeface="Courier New"/>
                <a:cs typeface="Courier New"/>
                <a:sym typeface="Courier New"/>
              </a:rPr>
              <a:t>&gt;.ipynb --to slides --post serve</a:t>
            </a:r>
            <a:endParaRPr sz="1400">
              <a:solidFill>
                <a:srgbClr val="24292E"/>
              </a:solidFill>
              <a:highlight>
                <a:srgbClr val="EFEFEF"/>
              </a:highlight>
              <a:latin typeface="Courier New"/>
              <a:ea typeface="Courier New"/>
              <a:cs typeface="Courier New"/>
              <a:sym typeface="Courier New"/>
            </a:endParaRPr>
          </a:p>
          <a:p>
            <a:pPr indent="-317500" lvl="1" marL="914400" rtl="0" algn="l">
              <a:lnSpc>
                <a:spcPct val="114000"/>
              </a:lnSpc>
              <a:spcBef>
                <a:spcPts val="1000"/>
              </a:spcBef>
              <a:spcAft>
                <a:spcPts val="0"/>
              </a:spcAft>
              <a:buSzPts val="1400"/>
              <a:buChar char="○"/>
            </a:pPr>
            <a:r>
              <a:rPr lang="en"/>
              <a:t>Share results with team members and other teams by exporting it to HTML format (and many other formats), by going to File -&gt; Export Notebook As... </a:t>
            </a:r>
            <a:endParaRPr/>
          </a:p>
          <a:p>
            <a:pPr indent="457200" lvl="0" marL="0" rtl="0" algn="l">
              <a:lnSpc>
                <a:spcPct val="114000"/>
              </a:lnSpc>
              <a:spcBef>
                <a:spcPts val="1000"/>
              </a:spcBef>
              <a:spcAft>
                <a:spcPts val="1000"/>
              </a:spcAft>
              <a:buNone/>
            </a:pPr>
            <a:r>
              <a:t/>
            </a:r>
            <a:endParaRPr sz="1400">
              <a:solidFill>
                <a:srgbClr val="24292E"/>
              </a:solidFill>
              <a:latin typeface="Courier New"/>
              <a:ea typeface="Courier New"/>
              <a:cs typeface="Courier New"/>
              <a:sym typeface="Courier New"/>
            </a:endParaRPr>
          </a:p>
        </p:txBody>
      </p:sp>
      <p:sp>
        <p:nvSpPr>
          <p:cNvPr id="376" name="Google Shape;37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Jupyter Lab?</a:t>
            </a:r>
            <a:endParaRPr>
              <a:solidFill>
                <a:schemeClr val="dk1"/>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0" name="Shape 380"/>
        <p:cNvGrpSpPr/>
        <p:nvPr/>
      </p:nvGrpSpPr>
      <p:grpSpPr>
        <a:xfrm>
          <a:off x="0" y="0"/>
          <a:ext cx="0" cy="0"/>
          <a:chOff x="0" y="0"/>
          <a:chExt cx="0" cy="0"/>
        </a:xfrm>
      </p:grpSpPr>
      <p:sp>
        <p:nvSpPr>
          <p:cNvPr id="381" name="Google Shape;381;p61"/>
          <p:cNvSpPr txBox="1"/>
          <p:nvPr>
            <p:ph idx="1" type="body"/>
          </p:nvPr>
        </p:nvSpPr>
        <p:spPr>
          <a:xfrm>
            <a:off x="311700" y="1152475"/>
            <a:ext cx="8520600" cy="38709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b="1" lang="en"/>
              <a:t>Cons: </a:t>
            </a:r>
            <a:endParaRPr b="1"/>
          </a:p>
          <a:p>
            <a:pPr indent="-342900" lvl="0" marL="457200" rtl="0" algn="l">
              <a:lnSpc>
                <a:spcPct val="114000"/>
              </a:lnSpc>
              <a:spcBef>
                <a:spcPts val="600"/>
              </a:spcBef>
              <a:spcAft>
                <a:spcPts val="0"/>
              </a:spcAft>
              <a:buSzPts val="1800"/>
              <a:buChar char="●"/>
            </a:pPr>
            <a:r>
              <a:rPr lang="en"/>
              <a:t>Results are reproducible, if (at minimum) you’re able to ‘Run All’ cells and no errors are thrown</a:t>
            </a:r>
            <a:endParaRPr/>
          </a:p>
          <a:p>
            <a:pPr indent="-317500" lvl="1" marL="914400" rtl="0" algn="l">
              <a:spcBef>
                <a:spcPts val="0"/>
              </a:spcBef>
              <a:spcAft>
                <a:spcPts val="0"/>
              </a:spcAft>
              <a:buSzPts val="1400"/>
              <a:buChar char="○"/>
            </a:pPr>
            <a:r>
              <a:rPr b="1" lang="en"/>
              <a:t>TIP</a:t>
            </a:r>
            <a:r>
              <a:rPr lang="en"/>
              <a:t>: ‘Run All’ cells from beginning ahead of committing/sharing version of notebook</a:t>
            </a:r>
            <a:endParaRPr/>
          </a:p>
          <a:p>
            <a:pPr indent="-342900" lvl="0" marL="457200" rtl="0" algn="l">
              <a:lnSpc>
                <a:spcPct val="114000"/>
              </a:lnSpc>
              <a:spcBef>
                <a:spcPts val="600"/>
              </a:spcBef>
              <a:spcAft>
                <a:spcPts val="600"/>
              </a:spcAft>
              <a:buSzPts val="1800"/>
              <a:buChar char="●"/>
            </a:pPr>
            <a:r>
              <a:rPr lang="en"/>
              <a:t>Other </a:t>
            </a:r>
            <a:r>
              <a:rPr lang="en" u="sng">
                <a:solidFill>
                  <a:schemeClr val="hlink"/>
                </a:solidFill>
                <a:hlinkClick r:id="rId3"/>
              </a:rPr>
              <a:t>caveats</a:t>
            </a:r>
            <a:endParaRPr/>
          </a:p>
        </p:txBody>
      </p:sp>
      <p:sp>
        <p:nvSpPr>
          <p:cNvPr id="382" name="Google Shape;382;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Jupyter Lab?</a:t>
            </a:r>
            <a:endParaRPr>
              <a:solidFill>
                <a:schemeClr val="dk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62"/>
          <p:cNvSpPr txBox="1"/>
          <p:nvPr>
            <p:ph idx="1" type="body"/>
          </p:nvPr>
        </p:nvSpPr>
        <p:spPr>
          <a:xfrm>
            <a:off x="311700" y="1152475"/>
            <a:ext cx="8520600" cy="3704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Activate the virtual environment</a:t>
            </a:r>
            <a:endParaRPr/>
          </a:p>
          <a:p>
            <a:pPr indent="-342900" lvl="0" marL="457200" rtl="0" algn="l">
              <a:spcBef>
                <a:spcPts val="1000"/>
              </a:spcBef>
              <a:spcAft>
                <a:spcPts val="0"/>
              </a:spcAft>
              <a:buSzPts val="1800"/>
              <a:buChar char="●"/>
            </a:pPr>
            <a:r>
              <a:rPr lang="en"/>
              <a:t>Install </a:t>
            </a:r>
            <a:r>
              <a:rPr lang="en" u="sng">
                <a:solidFill>
                  <a:schemeClr val="accent5"/>
                </a:solidFill>
                <a:hlinkClick r:id="rId3"/>
              </a:rPr>
              <a:t>JupyterLab</a:t>
            </a:r>
            <a:r>
              <a:rPr lang="en"/>
              <a:t> for working with interactive Python notebooks by:</a:t>
            </a:r>
            <a:endParaRPr/>
          </a:p>
          <a:p>
            <a:pPr indent="-330200" lvl="1" marL="914400" rtl="0" algn="l">
              <a:spcBef>
                <a:spcPts val="1000"/>
              </a:spcBef>
              <a:spcAft>
                <a:spcPts val="0"/>
              </a:spcAft>
              <a:buSzPts val="1600"/>
              <a:buChar char="○"/>
            </a:pPr>
            <a:r>
              <a:rPr lang="en" sz="1600"/>
              <a:t>Add this line </a:t>
            </a:r>
            <a:r>
              <a:rPr lang="en" sz="1600"/>
              <a:t>to </a:t>
            </a:r>
            <a:r>
              <a:rPr lang="en" sz="1600"/>
              <a:t>requirements.txt</a:t>
            </a:r>
            <a:r>
              <a:rPr lang="en" sz="1600"/>
              <a:t> file (created on slide 44): </a:t>
            </a:r>
            <a:r>
              <a:rPr lang="en" sz="1600">
                <a:highlight>
                  <a:srgbClr val="EFEFEF"/>
                </a:highlight>
                <a:latin typeface="Courier New"/>
                <a:ea typeface="Courier New"/>
                <a:cs typeface="Courier New"/>
                <a:sym typeface="Courier New"/>
              </a:rPr>
              <a:t>jupyterlab==0.35.4</a:t>
            </a:r>
            <a:endParaRPr sz="1600">
              <a:highlight>
                <a:srgbClr val="EFEFEF"/>
              </a:highlight>
              <a:latin typeface="Courier New"/>
              <a:ea typeface="Courier New"/>
              <a:cs typeface="Courier New"/>
              <a:sym typeface="Courier New"/>
            </a:endParaRPr>
          </a:p>
          <a:p>
            <a:pPr indent="-330200" lvl="1" marL="914400" rtl="0" algn="l">
              <a:spcBef>
                <a:spcPts val="1000"/>
              </a:spcBef>
              <a:spcAft>
                <a:spcPts val="0"/>
              </a:spcAft>
              <a:buSzPts val="1600"/>
              <a:buFont typeface="Courier New"/>
              <a:buChar char="○"/>
            </a:pPr>
            <a:r>
              <a:rPr lang="en" sz="1600"/>
              <a:t>Install packages from command line</a:t>
            </a:r>
            <a:r>
              <a:rPr lang="en" sz="1600">
                <a:latin typeface="Courier New"/>
                <a:ea typeface="Courier New"/>
                <a:cs typeface="Courier New"/>
                <a:sym typeface="Courier New"/>
              </a:rPr>
              <a:t> </a:t>
            </a:r>
            <a:r>
              <a:rPr lang="en" sz="1600">
                <a:highlight>
                  <a:srgbClr val="EFEFEF"/>
                </a:highlight>
                <a:latin typeface="Courier New"/>
                <a:ea typeface="Courier New"/>
                <a:cs typeface="Courier New"/>
                <a:sym typeface="Courier New"/>
              </a:rPr>
              <a:t>pip install -r requirements.txt</a:t>
            </a:r>
            <a:endParaRPr sz="1600">
              <a:highlight>
                <a:srgbClr val="EFEFEF"/>
              </a:highlight>
              <a:latin typeface="Courier New"/>
              <a:ea typeface="Courier New"/>
              <a:cs typeface="Courier New"/>
              <a:sym typeface="Courier New"/>
            </a:endParaRPr>
          </a:p>
          <a:p>
            <a:pPr indent="-342900" lvl="0" marL="457200" rtl="0" algn="l">
              <a:spcBef>
                <a:spcPts val="1000"/>
              </a:spcBef>
              <a:spcAft>
                <a:spcPts val="0"/>
              </a:spcAft>
              <a:buSzPts val="1800"/>
              <a:buChar char="●"/>
            </a:pPr>
            <a:r>
              <a:rPr lang="en"/>
              <a:t>Commit </a:t>
            </a:r>
            <a:r>
              <a:rPr lang="en" sz="1700">
                <a:latin typeface="Courier New"/>
                <a:ea typeface="Courier New"/>
                <a:cs typeface="Courier New"/>
                <a:sym typeface="Courier New"/>
              </a:rPr>
              <a:t>requirements.txt</a:t>
            </a:r>
            <a:r>
              <a:rPr lang="en"/>
              <a:t> to your forked repo (following steps outlined on Slides 22-27) and push changes to cloud’s ‘master’ branch</a:t>
            </a:r>
            <a:endParaRPr/>
          </a:p>
          <a:p>
            <a:pPr indent="-330200" lvl="1" marL="914400" rtl="0" algn="l">
              <a:spcBef>
                <a:spcPts val="1000"/>
              </a:spcBef>
              <a:spcAft>
                <a:spcPts val="0"/>
              </a:spcAft>
              <a:buSzPts val="1600"/>
              <a:buChar char="○"/>
            </a:pPr>
            <a:r>
              <a:rPr lang="en" sz="1600"/>
              <a:t>Sample commit message: </a:t>
            </a:r>
            <a:r>
              <a:rPr i="1" lang="en" sz="1600">
                <a:solidFill>
                  <a:srgbClr val="263238"/>
                </a:solidFill>
              </a:rPr>
              <a:t>Adding requirements.txt file that tracks packages required to run/recreate content for class</a:t>
            </a:r>
            <a:endParaRPr i="1" sz="1600"/>
          </a:p>
          <a:p>
            <a:pPr indent="0" lvl="0" marL="914400" rtl="0" algn="l">
              <a:spcBef>
                <a:spcPts val="1000"/>
              </a:spcBef>
              <a:spcAft>
                <a:spcPts val="0"/>
              </a:spcAft>
              <a:buNone/>
            </a:pPr>
            <a:r>
              <a:t/>
            </a:r>
            <a:endParaRPr sz="1600"/>
          </a:p>
          <a:p>
            <a:pPr indent="0" lvl="0" marL="1371600" rtl="0" algn="l">
              <a:spcBef>
                <a:spcPts val="1000"/>
              </a:spcBef>
              <a:spcAft>
                <a:spcPts val="1000"/>
              </a:spcAft>
              <a:buNone/>
            </a:pPr>
            <a:r>
              <a:t/>
            </a:r>
            <a:endParaRPr/>
          </a:p>
        </p:txBody>
      </p:sp>
      <p:sp>
        <p:nvSpPr>
          <p:cNvPr id="388" name="Google Shape;388;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Jupyter Lab Installation</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Overview of Statistical Computing</a:t>
            </a:r>
            <a:endParaRPr/>
          </a:p>
        </p:txBody>
      </p:sp>
      <p:sp>
        <p:nvSpPr>
          <p:cNvPr id="101" name="Google Shape;10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lnSpc>
                <a:spcPct val="113000"/>
              </a:lnSpc>
              <a:spcBef>
                <a:spcPts val="0"/>
              </a:spcBef>
              <a:spcAft>
                <a:spcPts val="0"/>
              </a:spcAft>
              <a:buSzPts val="2400"/>
              <a:buChar char="●"/>
            </a:pPr>
            <a:r>
              <a:rPr lang="en" sz="2400"/>
              <a:t>Statistical Computing</a:t>
            </a:r>
            <a:endParaRPr sz="2400"/>
          </a:p>
          <a:p>
            <a:pPr indent="-342900" lvl="1" marL="914400" rtl="0" algn="l">
              <a:lnSpc>
                <a:spcPct val="113000"/>
              </a:lnSpc>
              <a:spcBef>
                <a:spcPts val="500"/>
              </a:spcBef>
              <a:spcAft>
                <a:spcPts val="0"/>
              </a:spcAft>
              <a:buSzPts val="1800"/>
              <a:buChar char="○"/>
            </a:pPr>
            <a:r>
              <a:rPr lang="en" sz="1800"/>
              <a:t>Packages and languages for data analysis</a:t>
            </a:r>
            <a:endParaRPr sz="1800"/>
          </a:p>
          <a:p>
            <a:pPr indent="-342900" lvl="1" marL="914400" rtl="0" algn="l">
              <a:lnSpc>
                <a:spcPct val="113000"/>
              </a:lnSpc>
              <a:spcBef>
                <a:spcPts val="500"/>
              </a:spcBef>
              <a:spcAft>
                <a:spcPts val="0"/>
              </a:spcAft>
              <a:buSzPts val="1800"/>
              <a:buChar char="○"/>
            </a:pPr>
            <a:r>
              <a:rPr lang="en" sz="1800"/>
              <a:t>Numerical methods in statistics</a:t>
            </a:r>
            <a:endParaRPr sz="1800"/>
          </a:p>
          <a:p>
            <a:pPr indent="-381000" lvl="0" marL="457200" rtl="0" algn="l">
              <a:lnSpc>
                <a:spcPct val="113000"/>
              </a:lnSpc>
              <a:spcBef>
                <a:spcPts val="500"/>
              </a:spcBef>
              <a:spcAft>
                <a:spcPts val="0"/>
              </a:spcAft>
              <a:buSzPts val="2400"/>
              <a:buChar char="●"/>
            </a:pPr>
            <a:r>
              <a:rPr lang="en" sz="2400"/>
              <a:t>Computational Statistics</a:t>
            </a:r>
            <a:endParaRPr sz="2400"/>
          </a:p>
          <a:p>
            <a:pPr indent="-342900" lvl="1" marL="914400" rtl="0" algn="l">
              <a:lnSpc>
                <a:spcPct val="113000"/>
              </a:lnSpc>
              <a:spcBef>
                <a:spcPts val="500"/>
              </a:spcBef>
              <a:spcAft>
                <a:spcPts val="0"/>
              </a:spcAft>
              <a:buSzPts val="1800"/>
              <a:buChar char="○"/>
            </a:pPr>
            <a:r>
              <a:rPr lang="en" sz="1800"/>
              <a:t>Computationally intensive statistical methods</a:t>
            </a:r>
            <a:endParaRPr sz="1800"/>
          </a:p>
          <a:p>
            <a:pPr indent="-342900" lvl="1" marL="914400" rtl="0" algn="l">
              <a:lnSpc>
                <a:spcPct val="113000"/>
              </a:lnSpc>
              <a:spcBef>
                <a:spcPts val="500"/>
              </a:spcBef>
              <a:spcAft>
                <a:spcPts val="0"/>
              </a:spcAft>
              <a:buSzPts val="1800"/>
              <a:buChar char="○"/>
            </a:pPr>
            <a:r>
              <a:rPr lang="en" sz="1800"/>
              <a:t>Analysis of big data</a:t>
            </a:r>
            <a:endParaRPr sz="1800"/>
          </a:p>
          <a:p>
            <a:pPr indent="-342900" lvl="1" marL="914400" rtl="0" algn="l">
              <a:lnSpc>
                <a:spcPct val="113000"/>
              </a:lnSpc>
              <a:spcBef>
                <a:spcPts val="500"/>
              </a:spcBef>
              <a:spcAft>
                <a:spcPts val="0"/>
              </a:spcAft>
              <a:buSzPts val="1800"/>
              <a:buChar char="○"/>
            </a:pPr>
            <a:r>
              <a:rPr lang="en" sz="1800"/>
              <a:t>Developing predictive models for production</a:t>
            </a:r>
            <a:endParaRPr sz="1800"/>
          </a:p>
          <a:p>
            <a:pPr indent="-381000" lvl="0" marL="457200" rtl="0" algn="l">
              <a:lnSpc>
                <a:spcPct val="113000"/>
              </a:lnSpc>
              <a:spcBef>
                <a:spcPts val="500"/>
              </a:spcBef>
              <a:spcAft>
                <a:spcPts val="500"/>
              </a:spcAft>
              <a:buSzPts val="2400"/>
              <a:buChar char="●"/>
            </a:pPr>
            <a:r>
              <a:rPr lang="en" sz="2400"/>
              <a:t>Anything else?</a:t>
            </a:r>
            <a:endParaRPr sz="24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2" name="Shape 392"/>
        <p:cNvGrpSpPr/>
        <p:nvPr/>
      </p:nvGrpSpPr>
      <p:grpSpPr>
        <a:xfrm>
          <a:off x="0" y="0"/>
          <a:ext cx="0" cy="0"/>
          <a:chOff x="0" y="0"/>
          <a:chExt cx="0" cy="0"/>
        </a:xfrm>
      </p:grpSpPr>
      <p:sp>
        <p:nvSpPr>
          <p:cNvPr id="393" name="Google Shape;393;p6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B2B2B"/>
                </a:solidFill>
              </a:rPr>
              <a:t>Run Jupyter Lab in Virtual Environment </a:t>
            </a:r>
            <a:endParaRPr/>
          </a:p>
          <a:p>
            <a:pPr indent="-342900" lvl="0" marL="457200" rtl="0" algn="l">
              <a:spcBef>
                <a:spcPts val="1000"/>
              </a:spcBef>
              <a:spcAft>
                <a:spcPts val="0"/>
              </a:spcAft>
              <a:buSzPts val="1800"/>
              <a:buChar char="●"/>
            </a:pPr>
            <a:r>
              <a:rPr lang="en"/>
              <a:t>Activate your virtual environment, e.g. </a:t>
            </a:r>
            <a:r>
              <a:rPr lang="en" sz="1600">
                <a:latin typeface="Courier New"/>
                <a:ea typeface="Courier New"/>
                <a:cs typeface="Courier New"/>
                <a:sym typeface="Courier New"/>
              </a:rPr>
              <a:t>env-stats404-class0</a:t>
            </a:r>
            <a:endParaRPr sz="1600">
              <a:latin typeface="Courier New"/>
              <a:ea typeface="Courier New"/>
              <a:cs typeface="Courier New"/>
              <a:sym typeface="Courier New"/>
            </a:endParaRPr>
          </a:p>
          <a:p>
            <a:pPr indent="-342900" lvl="0" marL="457200" rtl="0" algn="l">
              <a:spcBef>
                <a:spcPts val="0"/>
              </a:spcBef>
              <a:spcAft>
                <a:spcPts val="0"/>
              </a:spcAft>
              <a:buSzPts val="1800"/>
              <a:buChar char="●"/>
            </a:pPr>
            <a:r>
              <a:rPr lang="en"/>
              <a:t>Tell Jupyter lab that we’re using it: </a:t>
            </a:r>
            <a:endParaRPr/>
          </a:p>
          <a:p>
            <a:pPr indent="0" lvl="0" marL="457200" rtl="0" algn="l">
              <a:spcBef>
                <a:spcPts val="0"/>
              </a:spcBef>
              <a:spcAft>
                <a:spcPts val="0"/>
              </a:spcAft>
              <a:buNone/>
            </a:pPr>
            <a:r>
              <a:rPr lang="en" sz="1600">
                <a:highlight>
                  <a:srgbClr val="EFEFEF"/>
                </a:highlight>
                <a:latin typeface="Courier New"/>
                <a:ea typeface="Courier New"/>
                <a:cs typeface="Courier New"/>
                <a:sym typeface="Courier New"/>
              </a:rPr>
              <a:t>python -m ipykernel install --user --name env-stats404-class0</a:t>
            </a:r>
            <a:endParaRPr sz="1600">
              <a:highlight>
                <a:srgbClr val="EFEFEF"/>
              </a:highlight>
              <a:latin typeface="Courier New"/>
              <a:ea typeface="Courier New"/>
              <a:cs typeface="Courier New"/>
              <a:sym typeface="Courier New"/>
            </a:endParaRPr>
          </a:p>
          <a:p>
            <a:pPr indent="-342900" lvl="0" marL="457200" rtl="0" algn="l">
              <a:spcBef>
                <a:spcPts val="0"/>
              </a:spcBef>
              <a:spcAft>
                <a:spcPts val="0"/>
              </a:spcAft>
              <a:buSzPts val="1800"/>
              <a:buChar char="●"/>
            </a:pPr>
            <a:r>
              <a:rPr lang="en"/>
              <a:t>Start Jupyter lab from command line: </a:t>
            </a:r>
            <a:r>
              <a:rPr lang="en">
                <a:highlight>
                  <a:srgbClr val="EFEFEF"/>
                </a:highlight>
                <a:latin typeface="Courier New"/>
                <a:ea typeface="Courier New"/>
                <a:cs typeface="Courier New"/>
                <a:sym typeface="Courier New"/>
              </a:rPr>
              <a:t>jupyter lab</a:t>
            </a:r>
            <a:endParaRPr>
              <a:highlight>
                <a:srgbClr val="EFEFEF"/>
              </a:highlight>
              <a:latin typeface="Courier New"/>
              <a:ea typeface="Courier New"/>
              <a:cs typeface="Courier New"/>
              <a:sym typeface="Courier New"/>
            </a:endParaRPr>
          </a:p>
          <a:p>
            <a:pPr indent="-342900" lvl="0" marL="457200" rtl="0" algn="l">
              <a:spcBef>
                <a:spcPts val="0"/>
              </a:spcBef>
              <a:spcAft>
                <a:spcPts val="0"/>
              </a:spcAft>
              <a:buSzPts val="1800"/>
              <a:buChar char="●"/>
            </a:pPr>
            <a:r>
              <a:rPr lang="en"/>
              <a:t>Navigate to “Notebook” header</a:t>
            </a:r>
            <a:endParaRPr/>
          </a:p>
          <a:p>
            <a:pPr indent="-342900" lvl="0" marL="457200" rtl="0" algn="l">
              <a:spcBef>
                <a:spcPts val="0"/>
              </a:spcBef>
              <a:spcAft>
                <a:spcPts val="0"/>
              </a:spcAft>
              <a:buSzPts val="1800"/>
              <a:buChar char="●"/>
            </a:pPr>
            <a:r>
              <a:rPr lang="en"/>
              <a:t>Click on</a:t>
            </a:r>
            <a:r>
              <a:rPr lang="en"/>
              <a:t> kernel with name of virtual environment from bullet 1</a:t>
            </a:r>
            <a:endParaRPr/>
          </a:p>
          <a:p>
            <a:pPr indent="-342900" lvl="0" marL="457200" rtl="0" algn="l">
              <a:spcBef>
                <a:spcPts val="0"/>
              </a:spcBef>
              <a:spcAft>
                <a:spcPts val="0"/>
              </a:spcAft>
              <a:buSzPts val="1800"/>
              <a:buChar char="●"/>
            </a:pPr>
            <a:r>
              <a:rPr lang="en"/>
              <a:t>This activates an “Untitled.ipynb”</a:t>
            </a:r>
            <a:endParaRPr/>
          </a:p>
          <a:p>
            <a:pPr indent="-342900" lvl="0" marL="457200" rtl="0" algn="l">
              <a:spcBef>
                <a:spcPts val="0"/>
              </a:spcBef>
              <a:spcAft>
                <a:spcPts val="0"/>
              </a:spcAft>
              <a:buSzPts val="1800"/>
              <a:buChar char="●"/>
            </a:pPr>
            <a:r>
              <a:rPr lang="en"/>
              <a:t>Check that virtual environment is connected to notebook:</a:t>
            </a:r>
            <a:endParaRPr/>
          </a:p>
          <a:p>
            <a:pPr indent="0" lvl="0" marL="457200" rtl="0" algn="l">
              <a:spcBef>
                <a:spcPts val="1000"/>
              </a:spcBef>
              <a:spcAft>
                <a:spcPts val="1000"/>
              </a:spcAft>
              <a:buNone/>
            </a:pPr>
            <a:r>
              <a:t/>
            </a:r>
            <a:endParaRPr/>
          </a:p>
        </p:txBody>
      </p:sp>
      <p:sp>
        <p:nvSpPr>
          <p:cNvPr id="394" name="Google Shape;394;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Jupyter Lab</a:t>
            </a:r>
            <a:r>
              <a:rPr lang="en">
                <a:solidFill>
                  <a:schemeClr val="dk1"/>
                </a:solidFill>
              </a:rPr>
              <a:t> - Reproducibility of Results</a:t>
            </a:r>
            <a:endParaRPr>
              <a:solidFill>
                <a:schemeClr val="dk1"/>
              </a:solidFill>
            </a:endParaRPr>
          </a:p>
        </p:txBody>
      </p:sp>
      <p:pic>
        <p:nvPicPr>
          <p:cNvPr id="395" name="Google Shape;395;p63"/>
          <p:cNvPicPr preferRelativeResize="0"/>
          <p:nvPr/>
        </p:nvPicPr>
        <p:blipFill>
          <a:blip r:embed="rId3">
            <a:alphaModFix/>
          </a:blip>
          <a:stretch>
            <a:fillRect/>
          </a:stretch>
        </p:blipFill>
        <p:spPr>
          <a:xfrm>
            <a:off x="7027153" y="3079075"/>
            <a:ext cx="582322" cy="572700"/>
          </a:xfrm>
          <a:prstGeom prst="rect">
            <a:avLst/>
          </a:prstGeom>
          <a:noFill/>
          <a:ln>
            <a:noFill/>
          </a:ln>
          <a:effectLst>
            <a:outerShdw blurRad="57150" rotWithShape="0" algn="bl" dir="5400000" dist="19050">
              <a:srgbClr val="000000">
                <a:alpha val="50000"/>
              </a:srgbClr>
            </a:outerShdw>
          </a:effectLst>
        </p:spPr>
      </p:pic>
      <p:pic>
        <p:nvPicPr>
          <p:cNvPr id="396" name="Google Shape;396;p63"/>
          <p:cNvPicPr preferRelativeResize="0"/>
          <p:nvPr/>
        </p:nvPicPr>
        <p:blipFill>
          <a:blip r:embed="rId4">
            <a:alphaModFix/>
          </a:blip>
          <a:stretch>
            <a:fillRect/>
          </a:stretch>
        </p:blipFill>
        <p:spPr>
          <a:xfrm>
            <a:off x="4100854" y="2848475"/>
            <a:ext cx="1153946" cy="351200"/>
          </a:xfrm>
          <a:prstGeom prst="rect">
            <a:avLst/>
          </a:prstGeom>
          <a:noFill/>
          <a:ln>
            <a:noFill/>
          </a:ln>
        </p:spPr>
      </p:pic>
      <p:pic>
        <p:nvPicPr>
          <p:cNvPr id="397" name="Google Shape;397;p63"/>
          <p:cNvPicPr preferRelativeResize="0"/>
          <p:nvPr/>
        </p:nvPicPr>
        <p:blipFill>
          <a:blip r:embed="rId5">
            <a:alphaModFix/>
          </a:blip>
          <a:stretch>
            <a:fillRect/>
          </a:stretch>
        </p:blipFill>
        <p:spPr>
          <a:xfrm>
            <a:off x="436613" y="4250025"/>
            <a:ext cx="8270773" cy="5124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2B2B2B"/>
                </a:solidFill>
              </a:rPr>
              <a:t>Run Jupyter Lab in Virtual Environment (cont’d)</a:t>
            </a:r>
            <a:r>
              <a:rPr b="1" lang="en">
                <a:solidFill>
                  <a:srgbClr val="2B2B2B"/>
                </a:solidFill>
              </a:rPr>
              <a:t>:</a:t>
            </a:r>
            <a:r>
              <a:rPr b="1" lang="en">
                <a:solidFill>
                  <a:srgbClr val="2B2B2B"/>
                </a:solidFill>
              </a:rPr>
              <a:t> </a:t>
            </a:r>
            <a:r>
              <a:rPr lang="en"/>
              <a:t>When you’re done with notebook:</a:t>
            </a:r>
            <a:endParaRPr/>
          </a:p>
          <a:p>
            <a:pPr indent="-342900" lvl="0" marL="457200" rtl="0" algn="l">
              <a:spcBef>
                <a:spcPts val="1000"/>
              </a:spcBef>
              <a:spcAft>
                <a:spcPts val="0"/>
              </a:spcAft>
              <a:buSzPts val="1800"/>
              <a:buChar char="●"/>
            </a:pPr>
            <a:r>
              <a:rPr lang="en"/>
              <a:t>              → “Save Notebook”</a:t>
            </a:r>
            <a:endParaRPr/>
          </a:p>
          <a:p>
            <a:pPr indent="-342900" lvl="0" marL="457200" rtl="0" algn="l">
              <a:spcBef>
                <a:spcPts val="0"/>
              </a:spcBef>
              <a:spcAft>
                <a:spcPts val="0"/>
              </a:spcAft>
              <a:buSzPts val="1800"/>
              <a:buChar char="●"/>
            </a:pPr>
            <a:r>
              <a:rPr lang="en"/>
              <a:t>              → “Close and Shutdown Notebook” and Confirm shutdown</a:t>
            </a:r>
            <a:endParaRPr/>
          </a:p>
          <a:p>
            <a:pPr indent="-342900" lvl="0" marL="457200" rtl="0" algn="l">
              <a:spcBef>
                <a:spcPts val="0"/>
              </a:spcBef>
              <a:spcAft>
                <a:spcPts val="0"/>
              </a:spcAft>
              <a:buSzPts val="1800"/>
              <a:buChar char="●"/>
            </a:pPr>
            <a:r>
              <a:rPr lang="en"/>
              <a:t>              → “Quit” to quit Jupyter Lab and stop the kernel</a:t>
            </a:r>
            <a:endParaRPr/>
          </a:p>
          <a:p>
            <a:pPr indent="0" lvl="0" marL="0" rtl="0" algn="l">
              <a:spcBef>
                <a:spcPts val="1000"/>
              </a:spcBef>
              <a:spcAft>
                <a:spcPts val="0"/>
              </a:spcAft>
              <a:buNone/>
            </a:pPr>
            <a:r>
              <a:t/>
            </a:r>
            <a:endParaRPr/>
          </a:p>
          <a:p>
            <a:pPr indent="0" lvl="0" marL="457200" rtl="0" algn="l">
              <a:spcBef>
                <a:spcPts val="1000"/>
              </a:spcBef>
              <a:spcAft>
                <a:spcPts val="0"/>
              </a:spcAft>
              <a:buNone/>
            </a:pPr>
            <a:r>
              <a:t/>
            </a:r>
            <a:endParaRPr/>
          </a:p>
          <a:p>
            <a:pPr indent="0" lvl="0" marL="457200" rtl="0" algn="l">
              <a:spcBef>
                <a:spcPts val="1000"/>
              </a:spcBef>
              <a:spcAft>
                <a:spcPts val="1000"/>
              </a:spcAft>
              <a:buNone/>
            </a:pPr>
            <a:r>
              <a:t/>
            </a:r>
            <a:endParaRPr/>
          </a:p>
        </p:txBody>
      </p:sp>
      <p:sp>
        <p:nvSpPr>
          <p:cNvPr id="403" name="Google Shape;403;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Jupyter Lab - Reproducibility of Results</a:t>
            </a:r>
            <a:endParaRPr>
              <a:solidFill>
                <a:schemeClr val="dk1"/>
              </a:solidFill>
            </a:endParaRPr>
          </a:p>
        </p:txBody>
      </p:sp>
      <p:pic>
        <p:nvPicPr>
          <p:cNvPr id="404" name="Google Shape;404;p64"/>
          <p:cNvPicPr preferRelativeResize="0"/>
          <p:nvPr/>
        </p:nvPicPr>
        <p:blipFill>
          <a:blip r:embed="rId3">
            <a:alphaModFix/>
          </a:blip>
          <a:stretch>
            <a:fillRect/>
          </a:stretch>
        </p:blipFill>
        <p:spPr>
          <a:xfrm>
            <a:off x="814150" y="1972050"/>
            <a:ext cx="751655" cy="269825"/>
          </a:xfrm>
          <a:prstGeom prst="rect">
            <a:avLst/>
          </a:prstGeom>
          <a:noFill/>
          <a:ln>
            <a:noFill/>
          </a:ln>
        </p:spPr>
      </p:pic>
      <p:pic>
        <p:nvPicPr>
          <p:cNvPr id="405" name="Google Shape;405;p64"/>
          <p:cNvPicPr preferRelativeResize="0"/>
          <p:nvPr/>
        </p:nvPicPr>
        <p:blipFill>
          <a:blip r:embed="rId3">
            <a:alphaModFix/>
          </a:blip>
          <a:stretch>
            <a:fillRect/>
          </a:stretch>
        </p:blipFill>
        <p:spPr>
          <a:xfrm>
            <a:off x="814150" y="2284438"/>
            <a:ext cx="751655" cy="269825"/>
          </a:xfrm>
          <a:prstGeom prst="rect">
            <a:avLst/>
          </a:prstGeom>
          <a:noFill/>
          <a:ln>
            <a:noFill/>
          </a:ln>
        </p:spPr>
      </p:pic>
      <p:pic>
        <p:nvPicPr>
          <p:cNvPr id="406" name="Google Shape;406;p64"/>
          <p:cNvPicPr preferRelativeResize="0"/>
          <p:nvPr/>
        </p:nvPicPr>
        <p:blipFill>
          <a:blip r:embed="rId3">
            <a:alphaModFix/>
          </a:blip>
          <a:stretch>
            <a:fillRect/>
          </a:stretch>
        </p:blipFill>
        <p:spPr>
          <a:xfrm>
            <a:off x="814150" y="2596825"/>
            <a:ext cx="751655" cy="2698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0" name="Shape 410"/>
        <p:cNvGrpSpPr/>
        <p:nvPr/>
      </p:nvGrpSpPr>
      <p:grpSpPr>
        <a:xfrm>
          <a:off x="0" y="0"/>
          <a:ext cx="0" cy="0"/>
          <a:chOff x="0" y="0"/>
          <a:chExt cx="0" cy="0"/>
        </a:xfrm>
      </p:grpSpPr>
      <p:sp>
        <p:nvSpPr>
          <p:cNvPr id="411" name="Google Shape;411;p65"/>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285F4"/>
                </a:solidFill>
              </a:rPr>
              <a:t>5 minute break</a:t>
            </a:r>
            <a:endParaRPr sz="3600">
              <a:solidFill>
                <a:srgbClr val="4285F4"/>
              </a:solidFill>
            </a:endParaRPr>
          </a:p>
        </p:txBody>
      </p:sp>
      <p:pic>
        <p:nvPicPr>
          <p:cNvPr id="412" name="Google Shape;412;p65"/>
          <p:cNvPicPr preferRelativeResize="0"/>
          <p:nvPr/>
        </p:nvPicPr>
        <p:blipFill>
          <a:blip r:embed="rId3">
            <a:alphaModFix/>
          </a:blip>
          <a:stretch>
            <a:fillRect/>
          </a:stretch>
        </p:blipFill>
        <p:spPr>
          <a:xfrm>
            <a:off x="3854624" y="3017900"/>
            <a:ext cx="1434776" cy="1913024"/>
          </a:xfrm>
          <a:prstGeom prst="rect">
            <a:avLst/>
          </a:prstGeom>
          <a:noFill/>
          <a:ln>
            <a:noFill/>
          </a:ln>
        </p:spPr>
      </p:pic>
      <p:sp>
        <p:nvSpPr>
          <p:cNvPr id="413" name="Google Shape;413;p65"/>
          <p:cNvSpPr txBox="1"/>
          <p:nvPr/>
        </p:nvSpPr>
        <p:spPr>
          <a:xfrm>
            <a:off x="5294650" y="4618175"/>
            <a:ext cx="390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7" name="Shape 417"/>
        <p:cNvGrpSpPr/>
        <p:nvPr/>
      </p:nvGrpSpPr>
      <p:grpSpPr>
        <a:xfrm>
          <a:off x="0" y="0"/>
          <a:ext cx="0" cy="0"/>
          <a:chOff x="0" y="0"/>
          <a:chExt cx="0" cy="0"/>
        </a:xfrm>
      </p:grpSpPr>
      <p:sp>
        <p:nvSpPr>
          <p:cNvPr id="418" name="Google Shape;418;p66"/>
          <p:cNvSpPr txBox="1"/>
          <p:nvPr>
            <p:ph idx="1" type="body"/>
          </p:nvPr>
        </p:nvSpPr>
        <p:spPr>
          <a:xfrm>
            <a:off x="311700" y="1152475"/>
            <a:ext cx="8520600" cy="377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B2B2B"/>
                </a:solidFill>
              </a:rPr>
              <a:t>If you’re not using an IDE (Integrated Development Environment) already</a:t>
            </a:r>
            <a:r>
              <a:rPr lang="en">
                <a:solidFill>
                  <a:srgbClr val="2B2B2B"/>
                </a:solidFill>
              </a:rPr>
              <a:t>, I recommend PyCharm (there are other Python </a:t>
            </a:r>
            <a:r>
              <a:rPr lang="en" u="sng">
                <a:solidFill>
                  <a:schemeClr val="accent5"/>
                </a:solidFill>
                <a:hlinkClick r:id="rId3"/>
              </a:rPr>
              <a:t>IDEs</a:t>
            </a:r>
            <a:r>
              <a:rPr lang="en">
                <a:solidFill>
                  <a:srgbClr val="2B2B2B"/>
                </a:solidFill>
              </a:rPr>
              <a:t>) for its</a:t>
            </a:r>
            <a:r>
              <a:rPr lang="en">
                <a:solidFill>
                  <a:srgbClr val="2B2B2B"/>
                </a:solidFill>
              </a:rPr>
              <a:t>:</a:t>
            </a:r>
            <a:endParaRPr>
              <a:solidFill>
                <a:srgbClr val="2B2B2B"/>
              </a:solidFill>
            </a:endParaRPr>
          </a:p>
          <a:p>
            <a:pPr indent="-342900" lvl="0" marL="457200" rtl="0" algn="l">
              <a:spcBef>
                <a:spcPts val="1000"/>
              </a:spcBef>
              <a:spcAft>
                <a:spcPts val="0"/>
              </a:spcAft>
              <a:buClr>
                <a:srgbClr val="2B2B2B"/>
              </a:buClr>
              <a:buSzPts val="1800"/>
              <a:buChar char="●"/>
            </a:pPr>
            <a:r>
              <a:rPr lang="en">
                <a:solidFill>
                  <a:srgbClr val="2B2B2B"/>
                </a:solidFill>
              </a:rPr>
              <a:t>Ability to specify different virtual environments for different projects and seamlessly switch between them</a:t>
            </a:r>
            <a:endParaRPr>
              <a:solidFill>
                <a:srgbClr val="2B2B2B"/>
              </a:solidFill>
            </a:endParaRPr>
          </a:p>
          <a:p>
            <a:pPr indent="-342900" lvl="0" marL="457200" rtl="0" algn="l">
              <a:spcBef>
                <a:spcPts val="0"/>
              </a:spcBef>
              <a:spcAft>
                <a:spcPts val="0"/>
              </a:spcAft>
              <a:buClr>
                <a:srgbClr val="2B2B2B"/>
              </a:buClr>
              <a:buSzPts val="1800"/>
              <a:buChar char="●"/>
            </a:pPr>
            <a:r>
              <a:rPr lang="en">
                <a:solidFill>
                  <a:srgbClr val="2B2B2B"/>
                </a:solidFill>
              </a:rPr>
              <a:t>Syntax highlighting that:</a:t>
            </a:r>
            <a:endParaRPr>
              <a:solidFill>
                <a:srgbClr val="2B2B2B"/>
              </a:solidFill>
            </a:endParaRPr>
          </a:p>
          <a:p>
            <a:pPr indent="-317500" lvl="1" marL="914400" rtl="0" algn="l">
              <a:spcBef>
                <a:spcPts val="0"/>
              </a:spcBef>
              <a:spcAft>
                <a:spcPts val="0"/>
              </a:spcAft>
              <a:buClr>
                <a:srgbClr val="2B2B2B"/>
              </a:buClr>
              <a:buSzPts val="1400"/>
              <a:buChar char="○"/>
            </a:pPr>
            <a:r>
              <a:rPr lang="en">
                <a:solidFill>
                  <a:srgbClr val="2B2B2B"/>
                </a:solidFill>
              </a:rPr>
              <a:t>Points out when variable/module is not used anywhere in code</a:t>
            </a:r>
            <a:endParaRPr>
              <a:solidFill>
                <a:srgbClr val="2B2B2B"/>
              </a:solidFill>
            </a:endParaRPr>
          </a:p>
          <a:p>
            <a:pPr indent="-317500" lvl="1" marL="914400" rtl="0" algn="l">
              <a:spcBef>
                <a:spcPts val="0"/>
              </a:spcBef>
              <a:spcAft>
                <a:spcPts val="0"/>
              </a:spcAft>
              <a:buClr>
                <a:srgbClr val="2B2B2B"/>
              </a:buClr>
              <a:buSzPts val="1400"/>
              <a:buChar char="○"/>
            </a:pPr>
            <a:r>
              <a:rPr lang="en">
                <a:solidFill>
                  <a:srgbClr val="2B2B2B"/>
                </a:solidFill>
              </a:rPr>
              <a:t>Identifies when you’re not following </a:t>
            </a:r>
            <a:r>
              <a:rPr lang="en" u="sng">
                <a:solidFill>
                  <a:schemeClr val="hlink"/>
                </a:solidFill>
                <a:hlinkClick r:id="rId4"/>
              </a:rPr>
              <a:t>PEP8</a:t>
            </a:r>
            <a:endParaRPr>
              <a:solidFill>
                <a:srgbClr val="2B2B2B"/>
              </a:solidFill>
            </a:endParaRPr>
          </a:p>
          <a:p>
            <a:pPr indent="-317500" lvl="1" marL="914400" rtl="0" algn="l">
              <a:spcBef>
                <a:spcPts val="0"/>
              </a:spcBef>
              <a:spcAft>
                <a:spcPts val="0"/>
              </a:spcAft>
              <a:buClr>
                <a:srgbClr val="2B2B2B"/>
              </a:buClr>
              <a:buSzPts val="1400"/>
              <a:buChar char="○"/>
            </a:pPr>
            <a:r>
              <a:rPr lang="en">
                <a:solidFill>
                  <a:srgbClr val="2B2B2B"/>
                </a:solidFill>
              </a:rPr>
              <a:t>Works with specifying variable </a:t>
            </a:r>
            <a:r>
              <a:rPr lang="en" u="sng">
                <a:solidFill>
                  <a:schemeClr val="hlink"/>
                </a:solidFill>
                <a:hlinkClick r:id="rId5"/>
              </a:rPr>
              <a:t>type hints</a:t>
            </a:r>
            <a:r>
              <a:rPr lang="en">
                <a:solidFill>
                  <a:srgbClr val="2B2B2B"/>
                </a:solidFill>
              </a:rPr>
              <a:t> (more on that in Week 8)</a:t>
            </a:r>
            <a:endParaRPr>
              <a:solidFill>
                <a:srgbClr val="2B2B2B"/>
              </a:solidFill>
            </a:endParaRPr>
          </a:p>
          <a:p>
            <a:pPr indent="-342900" lvl="0" marL="457200" rtl="0" algn="l">
              <a:spcBef>
                <a:spcPts val="0"/>
              </a:spcBef>
              <a:spcAft>
                <a:spcPts val="0"/>
              </a:spcAft>
              <a:buClr>
                <a:srgbClr val="2B2B2B"/>
              </a:buClr>
              <a:buSzPts val="1800"/>
              <a:buChar char="●"/>
            </a:pPr>
            <a:r>
              <a:rPr lang="en">
                <a:solidFill>
                  <a:srgbClr val="2B2B2B"/>
                </a:solidFill>
              </a:rPr>
              <a:t>Debugging capabilities</a:t>
            </a:r>
            <a:endParaRPr>
              <a:solidFill>
                <a:srgbClr val="2B2B2B"/>
              </a:solidFill>
            </a:endParaRPr>
          </a:p>
          <a:p>
            <a:pPr indent="0" lvl="0" marL="0" rtl="0" algn="l">
              <a:spcBef>
                <a:spcPts val="1000"/>
              </a:spcBef>
              <a:spcAft>
                <a:spcPts val="1000"/>
              </a:spcAft>
              <a:buNone/>
            </a:pPr>
            <a:r>
              <a:rPr lang="en">
                <a:solidFill>
                  <a:srgbClr val="2B2B2B"/>
                </a:solidFill>
              </a:rPr>
              <a:t>Cons: there is a learning curve to getting virtual </a:t>
            </a:r>
            <a:r>
              <a:rPr lang="en">
                <a:solidFill>
                  <a:srgbClr val="2B2B2B"/>
                </a:solidFill>
              </a:rPr>
              <a:t>environments and </a:t>
            </a:r>
            <a:r>
              <a:rPr lang="en">
                <a:solidFill>
                  <a:srgbClr val="2B2B2B"/>
                </a:solidFill>
              </a:rPr>
              <a:t>folder paths working with PyCharm. We’ll work on this together now.</a:t>
            </a:r>
            <a:endParaRPr>
              <a:solidFill>
                <a:srgbClr val="2B2B2B"/>
              </a:solidFill>
            </a:endParaRPr>
          </a:p>
        </p:txBody>
      </p:sp>
      <p:sp>
        <p:nvSpPr>
          <p:cNvPr id="419" name="Google Shape;419;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Why PyCharm?</a:t>
            </a:r>
            <a:endParaRPr>
              <a:solidFill>
                <a:schemeClr val="dk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3" name="Shape 423"/>
        <p:cNvGrpSpPr/>
        <p:nvPr/>
      </p:nvGrpSpPr>
      <p:grpSpPr>
        <a:xfrm>
          <a:off x="0" y="0"/>
          <a:ext cx="0" cy="0"/>
          <a:chOff x="0" y="0"/>
          <a:chExt cx="0" cy="0"/>
        </a:xfrm>
      </p:grpSpPr>
      <p:sp>
        <p:nvSpPr>
          <p:cNvPr id="424" name="Google Shape;424;p67"/>
          <p:cNvSpPr txBox="1"/>
          <p:nvPr>
            <p:ph idx="1" type="body"/>
          </p:nvPr>
        </p:nvSpPr>
        <p:spPr>
          <a:xfrm>
            <a:off x="311700" y="1152475"/>
            <a:ext cx="8520600" cy="3830700"/>
          </a:xfrm>
          <a:prstGeom prst="rect">
            <a:avLst/>
          </a:prstGeom>
        </p:spPr>
        <p:txBody>
          <a:bodyPr anchorCtr="0" anchor="t" bIns="91425" lIns="91425" spcFirstLastPara="1" rIns="91425" wrap="square" tIns="91425">
            <a:noAutofit/>
          </a:bodyPr>
          <a:lstStyle/>
          <a:p>
            <a:pPr indent="-342900" lvl="0" marL="457200" marR="0" rtl="0" algn="l">
              <a:lnSpc>
                <a:spcPct val="114000"/>
              </a:lnSpc>
              <a:spcBef>
                <a:spcPts val="600"/>
              </a:spcBef>
              <a:spcAft>
                <a:spcPts val="0"/>
              </a:spcAft>
              <a:buClr>
                <a:schemeClr val="dk2"/>
              </a:buClr>
              <a:buSzPts val="1800"/>
              <a:buFont typeface="Proxima Nova"/>
              <a:buChar char="●"/>
            </a:pPr>
            <a:r>
              <a:rPr lang="en" sz="1800"/>
              <a:t>Download </a:t>
            </a:r>
            <a:r>
              <a:rPr lang="en" sz="1800" u="sng">
                <a:solidFill>
                  <a:schemeClr val="accent5"/>
                </a:solidFill>
                <a:hlinkClick r:id="rId3"/>
              </a:rPr>
              <a:t>PyCharm</a:t>
            </a:r>
            <a:r>
              <a:rPr lang="en" sz="1800"/>
              <a:t> Community Edition and install</a:t>
            </a:r>
            <a:endParaRPr sz="1800"/>
          </a:p>
          <a:p>
            <a:pPr indent="-342900" lvl="0" marL="457200" marR="0" rtl="0" algn="l">
              <a:lnSpc>
                <a:spcPct val="114000"/>
              </a:lnSpc>
              <a:spcBef>
                <a:spcPts val="600"/>
              </a:spcBef>
              <a:spcAft>
                <a:spcPts val="0"/>
              </a:spcAft>
              <a:buSzPts val="1800"/>
              <a:buChar char="●"/>
            </a:pPr>
            <a:r>
              <a:rPr lang="en"/>
              <a:t>S</a:t>
            </a:r>
            <a:r>
              <a:rPr lang="en" sz="1800"/>
              <a:t>tart PyCharm by double-clicking</a:t>
            </a:r>
            <a:r>
              <a:rPr lang="en"/>
              <a:t>)</a:t>
            </a:r>
            <a:endParaRPr/>
          </a:p>
          <a:p>
            <a:pPr indent="-330200" lvl="1" marL="1371600" marR="0" rtl="0" algn="l">
              <a:lnSpc>
                <a:spcPct val="115000"/>
              </a:lnSpc>
              <a:spcBef>
                <a:spcPts val="0"/>
              </a:spcBef>
              <a:spcAft>
                <a:spcPts val="0"/>
              </a:spcAft>
              <a:buSzPts val="1600"/>
              <a:buChar char="○"/>
            </a:pPr>
            <a:r>
              <a:rPr lang="en" sz="1600"/>
              <a:t>Note: Select “Don’t import previous settings”</a:t>
            </a:r>
            <a:endParaRPr sz="1600"/>
          </a:p>
          <a:p>
            <a:pPr indent="-330200" lvl="1" marL="1371600" marR="0" rtl="0" algn="l">
              <a:lnSpc>
                <a:spcPct val="115000"/>
              </a:lnSpc>
              <a:spcBef>
                <a:spcPts val="0"/>
              </a:spcBef>
              <a:spcAft>
                <a:spcPts val="0"/>
              </a:spcAft>
              <a:buSzPts val="1600"/>
              <a:buChar char="○"/>
            </a:pPr>
            <a:r>
              <a:rPr lang="en" sz="1600"/>
              <a:t>Note: Don’t need to run “launcher script” </a:t>
            </a:r>
            <a:endParaRPr sz="1600"/>
          </a:p>
          <a:p>
            <a:pPr indent="-342900" lvl="0" marL="457200" rtl="0" algn="l">
              <a:lnSpc>
                <a:spcPct val="114000"/>
              </a:lnSpc>
              <a:spcBef>
                <a:spcPts val="600"/>
              </a:spcBef>
              <a:spcAft>
                <a:spcPts val="0"/>
              </a:spcAft>
              <a:buSzPts val="1800"/>
              <a:buChar char="●"/>
            </a:pPr>
            <a:r>
              <a:rPr lang="en"/>
              <a:t>C</a:t>
            </a:r>
            <a:r>
              <a:rPr lang="en" sz="1800"/>
              <a:t>lick on “</a:t>
            </a:r>
            <a:r>
              <a:rPr lang="en" sz="1800"/>
              <a:t>Open”</a:t>
            </a:r>
            <a:endParaRPr/>
          </a:p>
          <a:p>
            <a:pPr indent="-342900" lvl="0" marL="457200" rtl="0" algn="l">
              <a:lnSpc>
                <a:spcPct val="114000"/>
              </a:lnSpc>
              <a:spcBef>
                <a:spcPts val="600"/>
              </a:spcBef>
              <a:spcAft>
                <a:spcPts val="0"/>
              </a:spcAft>
              <a:buSzPts val="1800"/>
              <a:buChar char="●"/>
            </a:pPr>
            <a:r>
              <a:rPr lang="en" sz="1800"/>
              <a:t>Select folder with repository for class (downloaded from GitHub)</a:t>
            </a:r>
            <a:endParaRPr sz="1800"/>
          </a:p>
          <a:p>
            <a:pPr indent="-330200" lvl="1" marL="1371600" rtl="0" algn="l">
              <a:lnSpc>
                <a:spcPct val="114000"/>
              </a:lnSpc>
              <a:spcBef>
                <a:spcPts val="600"/>
              </a:spcBef>
              <a:spcAft>
                <a:spcPts val="0"/>
              </a:spcAft>
              <a:buSzPts val="1600"/>
              <a:buChar char="○"/>
            </a:pPr>
            <a:r>
              <a:rPr lang="en" sz="1600"/>
              <a:t>Note: This will create a PyCharm project for you.</a:t>
            </a:r>
            <a:endParaRPr sz="1600"/>
          </a:p>
          <a:p>
            <a:pPr indent="-342900" lvl="0" marL="457200" rtl="0" algn="l">
              <a:lnSpc>
                <a:spcPct val="112000"/>
              </a:lnSpc>
              <a:spcBef>
                <a:spcPts val="1000"/>
              </a:spcBef>
              <a:spcAft>
                <a:spcPts val="0"/>
              </a:spcAft>
              <a:buSzPts val="1800"/>
              <a:buChar char="●"/>
            </a:pPr>
            <a:r>
              <a:rPr lang="en"/>
              <a:t>Note: If instructions here don’t work you, please share those that did </a:t>
            </a:r>
            <a:r>
              <a:rPr lang="en" u="sng">
                <a:solidFill>
                  <a:schemeClr val="accent5"/>
                </a:solidFill>
                <a:hlinkClick r:id="rId4"/>
              </a:rPr>
              <a:t>here</a:t>
            </a:r>
            <a:endParaRPr/>
          </a:p>
        </p:txBody>
      </p:sp>
      <p:sp>
        <p:nvSpPr>
          <p:cNvPr id="425" name="Google Shape;425;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PyCharm Installation &amp; Set-Up</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68"/>
          <p:cNvSpPr txBox="1"/>
          <p:nvPr>
            <p:ph idx="1" type="body"/>
          </p:nvPr>
        </p:nvSpPr>
        <p:spPr>
          <a:xfrm>
            <a:off x="311700" y="1152475"/>
            <a:ext cx="8520600" cy="385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rgbClr val="000000"/>
              </a:buClr>
              <a:buSzPts val="1100"/>
              <a:buFont typeface="Arial"/>
              <a:buNone/>
            </a:pPr>
            <a:r>
              <a:rPr b="1" lang="en">
                <a:solidFill>
                  <a:srgbClr val="2B2B2B"/>
                </a:solidFill>
              </a:rPr>
              <a:t>Run PyCharm project with Virtual Environment </a:t>
            </a:r>
            <a:endParaRPr/>
          </a:p>
          <a:p>
            <a:pPr indent="-342900" lvl="0" marL="457200" rtl="0" algn="l">
              <a:spcBef>
                <a:spcPts val="1000"/>
              </a:spcBef>
              <a:spcAft>
                <a:spcPts val="0"/>
              </a:spcAft>
              <a:buSzPts val="1800"/>
              <a:buAutoNum type="arabicPeriod"/>
            </a:pPr>
            <a:r>
              <a:rPr lang="en"/>
              <a:t>PyCharm → Preferences</a:t>
            </a:r>
            <a:endParaRPr/>
          </a:p>
          <a:p>
            <a:pPr indent="-342900" lvl="0" marL="914400" rtl="0" algn="l">
              <a:spcBef>
                <a:spcPts val="0"/>
              </a:spcBef>
              <a:spcAft>
                <a:spcPts val="0"/>
              </a:spcAft>
              <a:buSzPts val="1800"/>
              <a:buChar char="●"/>
            </a:pPr>
            <a:r>
              <a:rPr lang="en"/>
              <a:t>Project &lt;name&gt; → Project Interpreter</a:t>
            </a:r>
            <a:endParaRPr/>
          </a:p>
          <a:p>
            <a:pPr indent="-317500" lvl="1" marL="1371600" rtl="0" algn="l">
              <a:spcBef>
                <a:spcPts val="0"/>
              </a:spcBef>
              <a:spcAft>
                <a:spcPts val="0"/>
              </a:spcAft>
              <a:buSzPts val="1400"/>
              <a:buChar char="○"/>
            </a:pPr>
            <a:r>
              <a:rPr lang="en"/>
              <a:t>Click on settings icon on far right → Click on “Add” → Select radio button for “Existing environment” → Click on “...” on the far right and find your virtual environment in Envs folder → click on &lt;env name&gt; → click on </a:t>
            </a:r>
            <a:r>
              <a:rPr lang="en">
                <a:latin typeface="Courier New"/>
                <a:ea typeface="Courier New"/>
                <a:cs typeface="Courier New"/>
                <a:sym typeface="Courier New"/>
              </a:rPr>
              <a:t>bin</a:t>
            </a:r>
            <a:r>
              <a:rPr lang="en"/>
              <a:t> → python 3.7 → OK → OK → Apply → OK</a:t>
            </a:r>
            <a:endParaRPr/>
          </a:p>
          <a:p>
            <a:pPr indent="0" lvl="0" marL="914400" rtl="0" algn="l">
              <a:spcBef>
                <a:spcPts val="1000"/>
              </a:spcBef>
              <a:spcAft>
                <a:spcPts val="0"/>
              </a:spcAft>
              <a:buNone/>
            </a:pPr>
            <a:r>
              <a:rPr lang="en" sz="1200"/>
              <a:t>Example of virtual Python 3.7 location in my virtual environment:  </a:t>
            </a:r>
            <a:r>
              <a:rPr lang="en" sz="1200">
                <a:latin typeface="Courier New"/>
                <a:ea typeface="Courier New"/>
                <a:cs typeface="Courier New"/>
                <a:sym typeface="Courier New"/>
              </a:rPr>
              <a:t>/Users/irina/Documents/Stats_404_W19/Envs/env-stats404-class0/bin/python3.7</a:t>
            </a:r>
            <a:endParaRPr sz="1200">
              <a:latin typeface="Courier New"/>
              <a:ea typeface="Courier New"/>
              <a:cs typeface="Courier New"/>
              <a:sym typeface="Courier New"/>
            </a:endParaRPr>
          </a:p>
          <a:p>
            <a:pPr indent="-342900" lvl="0" marL="914400" rtl="0" algn="l">
              <a:spcBef>
                <a:spcPts val="1000"/>
              </a:spcBef>
              <a:spcAft>
                <a:spcPts val="0"/>
              </a:spcAft>
              <a:buSzPts val="1800"/>
              <a:buChar char="●"/>
            </a:pPr>
            <a:r>
              <a:rPr lang="en"/>
              <a:t>Tools → Terminal → Specify path to your project (e.g. Stats 404 repository folder) on your computer</a:t>
            </a:r>
            <a:endParaRPr/>
          </a:p>
          <a:p>
            <a:pPr indent="0" lvl="0" marL="914400" rtl="0" algn="l">
              <a:spcBef>
                <a:spcPts val="0"/>
              </a:spcBef>
              <a:spcAft>
                <a:spcPts val="0"/>
              </a:spcAft>
              <a:buNone/>
            </a:pPr>
            <a:r>
              <a:rPr lang="en" sz="1200"/>
              <a:t>Example of folder path: </a:t>
            </a:r>
            <a:r>
              <a:rPr lang="en" sz="1200">
                <a:latin typeface="Courier New"/>
                <a:ea typeface="Courier New"/>
                <a:cs typeface="Courier New"/>
                <a:sym typeface="Courier New"/>
              </a:rPr>
              <a:t>/Users/irina/Documents/Stats_404_W19/Stats-404-W19-repo </a:t>
            </a:r>
            <a:endParaRPr sz="1200">
              <a:latin typeface="Courier New"/>
              <a:ea typeface="Courier New"/>
              <a:cs typeface="Courier New"/>
              <a:sym typeface="Courier New"/>
            </a:endParaRPr>
          </a:p>
        </p:txBody>
      </p:sp>
      <p:sp>
        <p:nvSpPr>
          <p:cNvPr id="431" name="Google Shape;431;p6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PyCharm Installation &amp; Set-Up (cont’d)</a:t>
            </a:r>
            <a:endParaRPr>
              <a:solidFill>
                <a:schemeClr val="dk1"/>
              </a:solidFill>
            </a:endParaRPr>
          </a:p>
        </p:txBody>
      </p:sp>
      <p:pic>
        <p:nvPicPr>
          <p:cNvPr id="432" name="Google Shape;432;p68"/>
          <p:cNvPicPr preferRelativeResize="0"/>
          <p:nvPr/>
        </p:nvPicPr>
        <p:blipFill>
          <a:blip r:embed="rId3">
            <a:alphaModFix/>
          </a:blip>
          <a:stretch>
            <a:fillRect/>
          </a:stretch>
        </p:blipFill>
        <p:spPr>
          <a:xfrm>
            <a:off x="6607975" y="1201625"/>
            <a:ext cx="1652675" cy="7936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6" name="Shape 436"/>
        <p:cNvGrpSpPr/>
        <p:nvPr/>
      </p:nvGrpSpPr>
      <p:grpSpPr>
        <a:xfrm>
          <a:off x="0" y="0"/>
          <a:ext cx="0" cy="0"/>
          <a:chOff x="0" y="0"/>
          <a:chExt cx="0" cy="0"/>
        </a:xfrm>
      </p:grpSpPr>
      <p:sp>
        <p:nvSpPr>
          <p:cNvPr id="437" name="Google Shape;437;p6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startAt="2"/>
            </a:pPr>
            <a:r>
              <a:rPr lang="en"/>
              <a:t>File → Preferences for New Projects</a:t>
            </a:r>
            <a:endParaRPr/>
          </a:p>
          <a:p>
            <a:pPr indent="-342900" lvl="0" marL="914400" marR="0" rtl="0" algn="l">
              <a:lnSpc>
                <a:spcPct val="115000"/>
              </a:lnSpc>
              <a:spcBef>
                <a:spcPts val="0"/>
              </a:spcBef>
              <a:spcAft>
                <a:spcPts val="0"/>
              </a:spcAft>
              <a:buClr>
                <a:schemeClr val="dk2"/>
              </a:buClr>
              <a:buSzPts val="1800"/>
              <a:buFont typeface="Proxima Nova"/>
              <a:buChar char="●"/>
            </a:pPr>
            <a:r>
              <a:rPr lang="en"/>
              <a:t>Project Interpreter</a:t>
            </a:r>
            <a:endParaRPr/>
          </a:p>
          <a:p>
            <a:pPr indent="-342900" lvl="1" marL="1371600" marR="0" rtl="0" algn="l">
              <a:lnSpc>
                <a:spcPct val="115000"/>
              </a:lnSpc>
              <a:spcBef>
                <a:spcPts val="0"/>
              </a:spcBef>
              <a:spcAft>
                <a:spcPts val="0"/>
              </a:spcAft>
              <a:buClr>
                <a:schemeClr val="dk2"/>
              </a:buClr>
              <a:buSzPts val="1800"/>
              <a:buFont typeface="Proxima Nova"/>
              <a:buChar char="○"/>
            </a:pPr>
            <a:r>
              <a:rPr lang="en" sz="1800"/>
              <a:t>Select your virtual env from drop down in “Project Interpreter” →  Apply → OK</a:t>
            </a:r>
            <a:endParaRPr sz="1800"/>
          </a:p>
          <a:p>
            <a:pPr indent="-342900" lvl="0" marL="914400" marR="0" rtl="0" algn="l">
              <a:lnSpc>
                <a:spcPct val="115000"/>
              </a:lnSpc>
              <a:spcBef>
                <a:spcPts val="0"/>
              </a:spcBef>
              <a:spcAft>
                <a:spcPts val="0"/>
              </a:spcAft>
              <a:buClr>
                <a:schemeClr val="dk2"/>
              </a:buClr>
              <a:buSzPts val="1800"/>
              <a:buFont typeface="Proxima Nova"/>
              <a:buChar char="●"/>
            </a:pPr>
            <a:r>
              <a:rPr lang="en" sz="1800"/>
              <a:t>Build, Execution and Deployment </a:t>
            </a:r>
            <a:r>
              <a:rPr lang="en"/>
              <a:t>→ </a:t>
            </a:r>
            <a:r>
              <a:rPr lang="en" sz="1800"/>
              <a:t>Console </a:t>
            </a:r>
            <a:r>
              <a:rPr lang="en"/>
              <a:t>→</a:t>
            </a:r>
            <a:r>
              <a:rPr lang="en" sz="1800"/>
              <a:t> Python Console</a:t>
            </a:r>
            <a:endParaRPr/>
          </a:p>
          <a:p>
            <a:pPr indent="-342900" lvl="1" marL="1371600" marR="0" rtl="0" algn="l">
              <a:lnSpc>
                <a:spcPct val="115000"/>
              </a:lnSpc>
              <a:spcBef>
                <a:spcPts val="0"/>
              </a:spcBef>
              <a:spcAft>
                <a:spcPts val="0"/>
              </a:spcAft>
              <a:buClr>
                <a:schemeClr val="dk2"/>
              </a:buClr>
              <a:buSzPts val="1800"/>
              <a:buFont typeface="Proxima Nova"/>
              <a:buChar char="○"/>
            </a:pPr>
            <a:r>
              <a:rPr lang="en" sz="1800"/>
              <a:t>Select your virtual env from drop down in “Project Interpreter” → Apply → OK</a:t>
            </a:r>
            <a:endParaRPr sz="1800"/>
          </a:p>
          <a:p>
            <a:pPr indent="-342900" lvl="0" marL="457200" marR="0" rtl="0" algn="l">
              <a:lnSpc>
                <a:spcPct val="115000"/>
              </a:lnSpc>
              <a:spcBef>
                <a:spcPts val="0"/>
              </a:spcBef>
              <a:spcAft>
                <a:spcPts val="0"/>
              </a:spcAft>
              <a:buSzPts val="1800"/>
              <a:buAutoNum type="arabicPeriod" startAt="3"/>
            </a:pPr>
            <a:r>
              <a:rPr lang="en"/>
              <a:t>R</a:t>
            </a:r>
            <a:r>
              <a:rPr lang="en" sz="1800"/>
              <a:t>eopen project in PyCharm </a:t>
            </a:r>
            <a:endParaRPr sz="1800"/>
          </a:p>
          <a:p>
            <a:pPr indent="-342900" lvl="0" marL="457200" marR="0" rtl="0" algn="l">
              <a:lnSpc>
                <a:spcPct val="115000"/>
              </a:lnSpc>
              <a:spcBef>
                <a:spcPts val="0"/>
              </a:spcBef>
              <a:spcAft>
                <a:spcPts val="0"/>
              </a:spcAft>
              <a:buSzPts val="1800"/>
              <a:buAutoNum type="arabicPeriod" startAt="3"/>
            </a:pPr>
            <a:r>
              <a:rPr lang="en"/>
              <a:t>(Optional) </a:t>
            </a:r>
            <a:r>
              <a:rPr lang="en" u="sng">
                <a:solidFill>
                  <a:schemeClr val="hlink"/>
                </a:solidFill>
                <a:hlinkClick r:id="rId3"/>
              </a:rPr>
              <a:t>Color customization</a:t>
            </a:r>
            <a:r>
              <a:rPr lang="en"/>
              <a:t> for Git/Console in PyCharm</a:t>
            </a:r>
            <a:endParaRPr/>
          </a:p>
          <a:p>
            <a:pPr indent="-342900" lvl="0" marL="457200" marR="0" rtl="0" algn="l">
              <a:lnSpc>
                <a:spcPct val="115000"/>
              </a:lnSpc>
              <a:spcBef>
                <a:spcPts val="0"/>
              </a:spcBef>
              <a:spcAft>
                <a:spcPts val="0"/>
              </a:spcAft>
              <a:buSzPts val="1800"/>
              <a:buAutoNum type="arabicPeriod" startAt="3"/>
            </a:pPr>
            <a:r>
              <a:rPr lang="en"/>
              <a:t>(Optional) Further reading -- </a:t>
            </a:r>
            <a:r>
              <a:rPr lang="en" u="sng">
                <a:solidFill>
                  <a:schemeClr val="accent5"/>
                </a:solidFill>
                <a:hlinkClick r:id="rId4"/>
              </a:rPr>
              <a:t>Quick Start Guide</a:t>
            </a:r>
            <a:endParaRPr/>
          </a:p>
          <a:p>
            <a:pPr indent="0" lvl="0" marL="457200" marR="0" rtl="0" algn="l">
              <a:lnSpc>
                <a:spcPct val="115000"/>
              </a:lnSpc>
              <a:spcBef>
                <a:spcPts val="1000"/>
              </a:spcBef>
              <a:spcAft>
                <a:spcPts val="0"/>
              </a:spcAft>
              <a:buNone/>
            </a:pPr>
            <a:r>
              <a:t/>
            </a:r>
            <a:endParaRPr/>
          </a:p>
          <a:p>
            <a:pPr indent="0" lvl="0" marL="0" rtl="0" algn="l">
              <a:spcBef>
                <a:spcPts val="1000"/>
              </a:spcBef>
              <a:spcAft>
                <a:spcPts val="1000"/>
              </a:spcAft>
              <a:buNone/>
            </a:pPr>
            <a:r>
              <a:t/>
            </a:r>
            <a:endParaRPr/>
          </a:p>
        </p:txBody>
      </p:sp>
      <p:sp>
        <p:nvSpPr>
          <p:cNvPr id="438" name="Google Shape;438;p6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PyCharm Installation &amp; Set-Up (cont’d)</a:t>
            </a:r>
            <a:endParaRPr>
              <a:solidFill>
                <a:schemeClr val="dk1"/>
              </a:solidFill>
            </a:endParaRPr>
          </a:p>
        </p:txBody>
      </p:sp>
      <p:pic>
        <p:nvPicPr>
          <p:cNvPr id="439" name="Google Shape;439;p69"/>
          <p:cNvPicPr preferRelativeResize="0"/>
          <p:nvPr/>
        </p:nvPicPr>
        <p:blipFill>
          <a:blip r:embed="rId5">
            <a:alphaModFix/>
          </a:blip>
          <a:stretch>
            <a:fillRect/>
          </a:stretch>
        </p:blipFill>
        <p:spPr>
          <a:xfrm>
            <a:off x="6935799" y="3368350"/>
            <a:ext cx="1896501" cy="1521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Google Shape;444;p70"/>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3600">
                <a:solidFill>
                  <a:srgbClr val="4285F4"/>
                </a:solidFill>
              </a:rPr>
              <a:t>15 minute break</a:t>
            </a:r>
            <a:endParaRPr sz="3600">
              <a:solidFill>
                <a:srgbClr val="4285F4"/>
              </a:solidFill>
            </a:endParaRPr>
          </a:p>
        </p:txBody>
      </p:sp>
      <p:pic>
        <p:nvPicPr>
          <p:cNvPr id="445" name="Google Shape;445;p70"/>
          <p:cNvPicPr preferRelativeResize="0"/>
          <p:nvPr/>
        </p:nvPicPr>
        <p:blipFill>
          <a:blip r:embed="rId3">
            <a:alphaModFix/>
          </a:blip>
          <a:stretch>
            <a:fillRect/>
          </a:stretch>
        </p:blipFill>
        <p:spPr>
          <a:xfrm>
            <a:off x="3528512" y="2951750"/>
            <a:ext cx="2086975" cy="2033325"/>
          </a:xfrm>
          <a:prstGeom prst="rect">
            <a:avLst/>
          </a:prstGeom>
          <a:noFill/>
          <a:ln>
            <a:noFill/>
          </a:ln>
        </p:spPr>
      </p:pic>
      <p:sp>
        <p:nvSpPr>
          <p:cNvPr id="446" name="Google Shape;446;p70"/>
          <p:cNvSpPr txBox="1"/>
          <p:nvPr/>
        </p:nvSpPr>
        <p:spPr>
          <a:xfrm>
            <a:off x="5294650" y="4618175"/>
            <a:ext cx="390900" cy="29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[6]</a:t>
            </a:r>
            <a:endParaRPr/>
          </a:p>
        </p:txBody>
      </p:sp>
      <p:sp>
        <p:nvSpPr>
          <p:cNvPr id="447" name="Google Shape;447;p70"/>
          <p:cNvSpPr txBox="1"/>
          <p:nvPr/>
        </p:nvSpPr>
        <p:spPr>
          <a:xfrm>
            <a:off x="1313425" y="4189500"/>
            <a:ext cx="2967900" cy="877800"/>
          </a:xfrm>
          <a:prstGeom prst="rect">
            <a:avLst/>
          </a:prstGeom>
          <a:noFill/>
          <a:ln>
            <a:noFill/>
          </a:ln>
        </p:spPr>
        <p:txBody>
          <a:bodyPr anchorCtr="0" anchor="t" bIns="91400" lIns="91400" spcFirstLastPara="1" rIns="91400" wrap="square" tIns="91400">
            <a:noAutofit/>
          </a:bodyPr>
          <a:lstStyle/>
          <a:p>
            <a:pPr indent="0" lvl="0" marL="0" marR="0" rtl="0" algn="r">
              <a:lnSpc>
                <a:spcPct val="100000"/>
              </a:lnSpc>
              <a:spcBef>
                <a:spcPts val="0"/>
              </a:spcBef>
              <a:spcAft>
                <a:spcPts val="0"/>
              </a:spcAft>
              <a:buClr>
                <a:srgbClr val="000000"/>
              </a:buClr>
              <a:buSzPts val="2400"/>
              <a:buFont typeface="Quattrocento Sans"/>
              <a:buNone/>
            </a:pPr>
            <a:r>
              <a:rPr b="0" i="0" lang="en" sz="2400" u="none" cap="none" strike="noStrike">
                <a:solidFill>
                  <a:srgbClr val="1155CC"/>
                </a:solidFill>
                <a:latin typeface="Quattrocento Sans"/>
                <a:ea typeface="Quattrocento Sans"/>
                <a:cs typeface="Quattrocento Sans"/>
                <a:sym typeface="Quattrocento Sans"/>
              </a:rPr>
              <a:t>You Did It!</a:t>
            </a:r>
            <a:endParaRPr b="0" i="0" sz="2400" u="none" cap="none" strike="noStrike">
              <a:solidFill>
                <a:srgbClr val="1155CC"/>
              </a:solidFill>
              <a:latin typeface="Quattrocento Sans"/>
              <a:ea typeface="Quattrocento Sans"/>
              <a:cs typeface="Quattrocento Sans"/>
              <a:sym typeface="Quattrocento Sans"/>
            </a:endParaRPr>
          </a:p>
          <a:p>
            <a:pPr indent="0" lvl="0" marL="0" marR="0" rtl="0" algn="r">
              <a:lnSpc>
                <a:spcPct val="100000"/>
              </a:lnSpc>
              <a:spcBef>
                <a:spcPts val="0"/>
              </a:spcBef>
              <a:spcAft>
                <a:spcPts val="0"/>
              </a:spcAft>
              <a:buClr>
                <a:srgbClr val="000000"/>
              </a:buClr>
              <a:buSzPts val="2400"/>
              <a:buFont typeface="Quattrocento Sans"/>
              <a:buNone/>
            </a:pPr>
            <a:r>
              <a:rPr lang="en" sz="2400">
                <a:solidFill>
                  <a:srgbClr val="1155CC"/>
                </a:solidFill>
                <a:latin typeface="Quattrocento Sans"/>
                <a:ea typeface="Quattrocento Sans"/>
                <a:cs typeface="Quattrocento Sans"/>
                <a:sym typeface="Quattrocento Sans"/>
              </a:rPr>
              <a:t>Software is installed!</a:t>
            </a:r>
            <a:r>
              <a:rPr b="0" i="0" lang="en" sz="2400" u="none" cap="none" strike="noStrike">
                <a:solidFill>
                  <a:srgbClr val="1155CC"/>
                </a:solidFill>
                <a:latin typeface="Quattrocento Sans"/>
                <a:ea typeface="Quattrocento Sans"/>
                <a:cs typeface="Quattrocento Sans"/>
                <a:sym typeface="Quattrocento Sans"/>
              </a:rPr>
              <a:t> </a:t>
            </a:r>
            <a:endParaRPr>
              <a:solidFill>
                <a:srgbClr val="1155CC"/>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chemeClr val="dk1"/>
                </a:solidFill>
              </a:rPr>
              <a:t>Python - Running First Script</a:t>
            </a:r>
            <a:endParaRPr/>
          </a:p>
        </p:txBody>
      </p:sp>
      <p:sp>
        <p:nvSpPr>
          <p:cNvPr id="453" name="Google Shape;453;p7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666666"/>
              </a:buClr>
              <a:buSzPts val="1800"/>
              <a:buChar char="●"/>
            </a:pPr>
            <a:r>
              <a:rPr lang="en">
                <a:solidFill>
                  <a:srgbClr val="666666"/>
                </a:solidFill>
              </a:rPr>
              <a:t>Open </a:t>
            </a:r>
            <a:r>
              <a:rPr lang="en">
                <a:solidFill>
                  <a:srgbClr val="666666"/>
                </a:solidFill>
              </a:rPr>
              <a:t>PyCharm and select the project we created today</a:t>
            </a:r>
            <a:endParaRPr>
              <a:solidFill>
                <a:srgbClr val="666666"/>
              </a:solidFill>
            </a:endParaRPr>
          </a:p>
          <a:p>
            <a:pPr indent="-342900" lvl="0" marL="457200" rtl="0" algn="l">
              <a:lnSpc>
                <a:spcPct val="115000"/>
              </a:lnSpc>
              <a:spcBef>
                <a:spcPts val="1000"/>
              </a:spcBef>
              <a:spcAft>
                <a:spcPts val="0"/>
              </a:spcAft>
              <a:buClr>
                <a:srgbClr val="666666"/>
              </a:buClr>
              <a:buSzPts val="1800"/>
              <a:buChar char="●"/>
            </a:pPr>
            <a:r>
              <a:rPr lang="en">
                <a:solidFill>
                  <a:srgbClr val="666666"/>
                </a:solidFill>
              </a:rPr>
              <a:t>In Terminal window of PyCharm:</a:t>
            </a:r>
            <a:endParaRPr>
              <a:solidFill>
                <a:srgbClr val="666666"/>
              </a:solidFill>
            </a:endParaRPr>
          </a:p>
          <a:p>
            <a:pPr indent="-330200" lvl="1" marL="914400" rtl="0" algn="l">
              <a:lnSpc>
                <a:spcPct val="114000"/>
              </a:lnSpc>
              <a:spcBef>
                <a:spcPts val="300"/>
              </a:spcBef>
              <a:spcAft>
                <a:spcPts val="0"/>
              </a:spcAft>
              <a:buClr>
                <a:srgbClr val="666666"/>
              </a:buClr>
              <a:buSzPts val="1600"/>
              <a:buChar char="○"/>
            </a:pPr>
            <a:r>
              <a:rPr lang="en" sz="1600">
                <a:solidFill>
                  <a:srgbClr val="666666"/>
                </a:solidFill>
              </a:rPr>
              <a:t>Change directories into “Class0-Intro” folder</a:t>
            </a:r>
            <a:endParaRPr sz="1600">
              <a:solidFill>
                <a:srgbClr val="666666"/>
              </a:solidFill>
            </a:endParaRPr>
          </a:p>
          <a:p>
            <a:pPr indent="457200" lvl="0" marL="457200" rtl="0" algn="l">
              <a:lnSpc>
                <a:spcPct val="115000"/>
              </a:lnSpc>
              <a:spcBef>
                <a:spcPts val="0"/>
              </a:spcBef>
              <a:spcAft>
                <a:spcPts val="0"/>
              </a:spcAft>
              <a:buNone/>
            </a:pPr>
            <a:r>
              <a:rPr lang="en" sz="1600">
                <a:solidFill>
                  <a:srgbClr val="666666"/>
                </a:solidFill>
                <a:highlight>
                  <a:srgbClr val="EFEFEF"/>
                </a:highlight>
                <a:latin typeface="Courier New"/>
                <a:ea typeface="Courier New"/>
                <a:cs typeface="Courier New"/>
                <a:sym typeface="Courier New"/>
              </a:rPr>
              <a:t>cd Class0-Intro/</a:t>
            </a:r>
            <a:endParaRPr sz="1600">
              <a:solidFill>
                <a:srgbClr val="666666"/>
              </a:solidFill>
              <a:highlight>
                <a:srgbClr val="EFEFEF"/>
              </a:highlight>
              <a:latin typeface="Courier New"/>
              <a:ea typeface="Courier New"/>
              <a:cs typeface="Courier New"/>
              <a:sym typeface="Courier New"/>
            </a:endParaRPr>
          </a:p>
          <a:p>
            <a:pPr indent="-330200" lvl="1" marL="914400" rtl="0" algn="l">
              <a:lnSpc>
                <a:spcPct val="114000"/>
              </a:lnSpc>
              <a:spcBef>
                <a:spcPts val="300"/>
              </a:spcBef>
              <a:spcAft>
                <a:spcPts val="0"/>
              </a:spcAft>
              <a:buClr>
                <a:srgbClr val="666666"/>
              </a:buClr>
              <a:buSzPts val="1600"/>
              <a:buChar char="○"/>
            </a:pPr>
            <a:r>
              <a:rPr lang="en" sz="1600">
                <a:solidFill>
                  <a:srgbClr val="666666"/>
                </a:solidFill>
              </a:rPr>
              <a:t>Run script:</a:t>
            </a:r>
            <a:endParaRPr sz="1600">
              <a:solidFill>
                <a:srgbClr val="666666"/>
              </a:solidFill>
            </a:endParaRPr>
          </a:p>
          <a:p>
            <a:pPr indent="0" lvl="0" marL="914400" rtl="0" algn="l">
              <a:lnSpc>
                <a:spcPct val="115000"/>
              </a:lnSpc>
              <a:spcBef>
                <a:spcPts val="0"/>
              </a:spcBef>
              <a:spcAft>
                <a:spcPts val="0"/>
              </a:spcAft>
              <a:buNone/>
            </a:pPr>
            <a:r>
              <a:rPr lang="en">
                <a:solidFill>
                  <a:srgbClr val="666666"/>
                </a:solidFill>
                <a:highlight>
                  <a:srgbClr val="EFEFEF"/>
                </a:highlight>
                <a:latin typeface="Courier New"/>
                <a:ea typeface="Courier New"/>
                <a:cs typeface="Courier New"/>
                <a:sym typeface="Courier New"/>
              </a:rPr>
              <a:t>python example.py</a:t>
            </a:r>
            <a:endParaRPr>
              <a:solidFill>
                <a:srgbClr val="666666"/>
              </a:solidFill>
              <a:highlight>
                <a:srgbClr val="EFEFEF"/>
              </a:highlight>
              <a:latin typeface="Courier New"/>
              <a:ea typeface="Courier New"/>
              <a:cs typeface="Courier New"/>
              <a:sym typeface="Courier New"/>
            </a:endParaRPr>
          </a:p>
          <a:p>
            <a:pPr indent="-342900" lvl="0" marL="457200" rtl="0" algn="l">
              <a:lnSpc>
                <a:spcPct val="115000"/>
              </a:lnSpc>
              <a:spcBef>
                <a:spcPts val="1000"/>
              </a:spcBef>
              <a:spcAft>
                <a:spcPts val="0"/>
              </a:spcAft>
              <a:buClr>
                <a:srgbClr val="666666"/>
              </a:buClr>
              <a:buSzPts val="1800"/>
              <a:buChar char="●"/>
            </a:pPr>
            <a:r>
              <a:rPr lang="en">
                <a:solidFill>
                  <a:srgbClr val="666666"/>
                </a:solidFill>
              </a:rPr>
              <a:t>(Mentally) Check that the printed number is the one you’d expect</a:t>
            </a:r>
            <a:endParaRPr>
              <a:solidFill>
                <a:srgbClr val="666666"/>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sp>
        <p:nvSpPr>
          <p:cNvPr id="458" name="Google Shape;458;p72"/>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solidFill>
                  <a:srgbClr val="4285F4"/>
                </a:solidFill>
              </a:rPr>
              <a:t>HW 1</a:t>
            </a:r>
            <a:endParaRPr sz="4800">
              <a:solidFill>
                <a:srgbClr val="4285F4"/>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9"/>
          <p:cNvSpPr txBox="1"/>
          <p:nvPr>
            <p:ph idx="1" type="body"/>
          </p:nvPr>
        </p:nvSpPr>
        <p:spPr>
          <a:xfrm>
            <a:off x="311700" y="1373050"/>
            <a:ext cx="8520600" cy="33693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i="1" lang="en" sz="3000"/>
              <a:t>As a result of this course, you’ll will learn best practices for statistical/machine learning software development in </a:t>
            </a:r>
            <a:r>
              <a:rPr b="1" i="1" lang="en" sz="3000"/>
              <a:t>Python</a:t>
            </a:r>
            <a:r>
              <a:rPr i="1" lang="en" sz="3000"/>
              <a:t>, for alignment with a career in </a:t>
            </a:r>
            <a:r>
              <a:rPr b="1" i="1" lang="en" sz="3000"/>
              <a:t>industry</a:t>
            </a:r>
            <a:r>
              <a:rPr i="1" lang="en" sz="3000"/>
              <a:t>.</a:t>
            </a:r>
            <a:endParaRPr i="1" sz="3000"/>
          </a:p>
          <a:p>
            <a:pPr indent="0" lvl="0" marL="0" rtl="0" algn="l">
              <a:spcBef>
                <a:spcPts val="1000"/>
              </a:spcBef>
              <a:spcAft>
                <a:spcPts val="0"/>
              </a:spcAft>
              <a:buNone/>
            </a:pPr>
            <a:r>
              <a:t/>
            </a:r>
            <a:endParaRPr sz="3000">
              <a:solidFill>
                <a:schemeClr val="accent4"/>
              </a:solidFill>
            </a:endParaRPr>
          </a:p>
        </p:txBody>
      </p:sp>
      <p:sp>
        <p:nvSpPr>
          <p:cNvPr id="107" name="Google Shape;107;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Goals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rPr>
              <a:t>HW 1 -- Assignment</a:t>
            </a:r>
            <a:endParaRPr>
              <a:solidFill>
                <a:srgbClr val="4285F4"/>
              </a:solidFill>
            </a:endParaRPr>
          </a:p>
        </p:txBody>
      </p:sp>
      <p:sp>
        <p:nvSpPr>
          <p:cNvPr id="464" name="Google Shape;464;p73"/>
          <p:cNvSpPr txBox="1"/>
          <p:nvPr>
            <p:ph idx="1" type="body"/>
          </p:nvPr>
        </p:nvSpPr>
        <p:spPr>
          <a:xfrm>
            <a:off x="311700" y="1152475"/>
            <a:ext cx="8520600" cy="365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solidFill>
                  <a:srgbClr val="434343"/>
                </a:solidFill>
              </a:rPr>
              <a:t>Due: </a:t>
            </a:r>
            <a:r>
              <a:rPr lang="en"/>
              <a:t>Wednesday, January 16: HW 1 due by EOD via email to TA (cc instructor)</a:t>
            </a:r>
            <a:endParaRPr>
              <a:solidFill>
                <a:srgbClr val="434343"/>
              </a:solidFill>
            </a:endParaRPr>
          </a:p>
          <a:p>
            <a:pPr indent="-342900" lvl="0" marL="457200" marR="0" rtl="0" algn="l">
              <a:lnSpc>
                <a:spcPct val="115000"/>
              </a:lnSpc>
              <a:spcBef>
                <a:spcPts val="1600"/>
              </a:spcBef>
              <a:spcAft>
                <a:spcPts val="0"/>
              </a:spcAft>
              <a:buClr>
                <a:srgbClr val="434343"/>
              </a:buClr>
              <a:buSzPts val="1800"/>
              <a:buFont typeface="Proxima Nova"/>
              <a:buChar char="●"/>
            </a:pPr>
            <a:r>
              <a:rPr lang="en">
                <a:solidFill>
                  <a:srgbClr val="434343"/>
                </a:solidFill>
              </a:rPr>
              <a:t>Finish s</a:t>
            </a:r>
            <a:r>
              <a:rPr lang="en" sz="1800">
                <a:solidFill>
                  <a:srgbClr val="434343"/>
                </a:solidFill>
              </a:rPr>
              <a:t>etting-up software environment on your machine (if you didn</a:t>
            </a:r>
            <a:r>
              <a:rPr lang="en">
                <a:solidFill>
                  <a:srgbClr val="434343"/>
                </a:solidFill>
              </a:rPr>
              <a:t>’t finish in class)</a:t>
            </a:r>
            <a:endParaRPr>
              <a:solidFill>
                <a:srgbClr val="434343"/>
              </a:solidFill>
            </a:endParaRPr>
          </a:p>
          <a:p>
            <a:pPr indent="-342900" lvl="0" marL="457200" marR="0" rtl="0" algn="l">
              <a:lnSpc>
                <a:spcPct val="115000"/>
              </a:lnSpc>
              <a:spcBef>
                <a:spcPts val="0"/>
              </a:spcBef>
              <a:spcAft>
                <a:spcPts val="0"/>
              </a:spcAft>
              <a:buClr>
                <a:srgbClr val="434343"/>
              </a:buClr>
              <a:buSzPts val="1800"/>
              <a:buFont typeface="Proxima Nova"/>
              <a:buChar char="●"/>
            </a:pPr>
            <a:r>
              <a:rPr lang="en">
                <a:solidFill>
                  <a:srgbClr val="434343"/>
                </a:solidFill>
              </a:rPr>
              <a:t>E</a:t>
            </a:r>
            <a:r>
              <a:rPr lang="en" sz="1800">
                <a:solidFill>
                  <a:srgbClr val="434343"/>
                </a:solidFill>
              </a:rPr>
              <a:t>mail us the </a:t>
            </a:r>
            <a:r>
              <a:rPr lang="en" u="sng">
                <a:solidFill>
                  <a:srgbClr val="585858"/>
                </a:solidFill>
              </a:rPr>
              <a:t>requirements.txt</a:t>
            </a:r>
            <a:r>
              <a:rPr lang="en">
                <a:solidFill>
                  <a:srgbClr val="585858"/>
                </a:solidFill>
              </a:rPr>
              <a:t> file of your environment</a:t>
            </a:r>
            <a:endParaRPr>
              <a:solidFill>
                <a:srgbClr val="585858"/>
              </a:solidFill>
            </a:endParaRPr>
          </a:p>
          <a:p>
            <a:pPr indent="-342900" lvl="0" marL="457200" marR="0" rtl="0" algn="l">
              <a:lnSpc>
                <a:spcPct val="115000"/>
              </a:lnSpc>
              <a:spcBef>
                <a:spcPts val="0"/>
              </a:spcBef>
              <a:spcAft>
                <a:spcPts val="0"/>
              </a:spcAft>
              <a:buClr>
                <a:srgbClr val="434343"/>
              </a:buClr>
              <a:buSzPts val="1800"/>
              <a:buChar char="●"/>
            </a:pPr>
            <a:r>
              <a:rPr lang="en">
                <a:solidFill>
                  <a:srgbClr val="434343"/>
                </a:solidFill>
              </a:rPr>
              <a:t>Share your </a:t>
            </a:r>
            <a:r>
              <a:rPr lang="en" u="sng">
                <a:solidFill>
                  <a:srgbClr val="585858"/>
                </a:solidFill>
              </a:rPr>
              <a:t>GitHub username</a:t>
            </a:r>
            <a:endParaRPr u="sng">
              <a:solidFill>
                <a:srgbClr val="434343"/>
              </a:solidFill>
            </a:endParaRPr>
          </a:p>
          <a:p>
            <a:pPr indent="-342900" lvl="0" marL="457200" marR="0" rtl="0" algn="l">
              <a:lnSpc>
                <a:spcPct val="115000"/>
              </a:lnSpc>
              <a:spcBef>
                <a:spcPts val="0"/>
              </a:spcBef>
              <a:spcAft>
                <a:spcPts val="0"/>
              </a:spcAft>
              <a:buClr>
                <a:srgbClr val="434343"/>
              </a:buClr>
              <a:buSzPts val="1800"/>
              <a:buFont typeface="Proxima Nova"/>
              <a:buChar char="●"/>
            </a:pPr>
            <a:r>
              <a:rPr lang="en" sz="1800">
                <a:solidFill>
                  <a:srgbClr val="434343"/>
                </a:solidFill>
              </a:rPr>
              <a:t>Find/pick data set you want to analyze for final project (slide 12):</a:t>
            </a:r>
            <a:endParaRPr sz="1800">
              <a:solidFill>
                <a:srgbClr val="434343"/>
              </a:solidFill>
            </a:endParaRPr>
          </a:p>
          <a:p>
            <a:pPr indent="-330200" lvl="1" marL="914400" rtl="0" algn="l">
              <a:spcBef>
                <a:spcPts val="0"/>
              </a:spcBef>
              <a:spcAft>
                <a:spcPts val="0"/>
              </a:spcAft>
              <a:buClr>
                <a:srgbClr val="585858"/>
              </a:buClr>
              <a:buSzPts val="1600"/>
              <a:buChar char="○"/>
            </a:pPr>
            <a:r>
              <a:rPr lang="en" sz="1600">
                <a:solidFill>
                  <a:srgbClr val="585858"/>
                </a:solidFill>
              </a:rPr>
              <a:t>Be strategic</a:t>
            </a:r>
            <a:endParaRPr sz="1600">
              <a:solidFill>
                <a:srgbClr val="585858"/>
              </a:solidFill>
            </a:endParaRPr>
          </a:p>
          <a:p>
            <a:pPr indent="-330200" lvl="1" marL="914400" rtl="0" algn="l">
              <a:spcBef>
                <a:spcPts val="0"/>
              </a:spcBef>
              <a:spcAft>
                <a:spcPts val="0"/>
              </a:spcAft>
              <a:buClr>
                <a:srgbClr val="585858"/>
              </a:buClr>
              <a:buSzPts val="1600"/>
              <a:buChar char="○"/>
            </a:pPr>
            <a:r>
              <a:rPr lang="en" sz="1600">
                <a:solidFill>
                  <a:srgbClr val="585858"/>
                </a:solidFill>
              </a:rPr>
              <a:t>Determine what (business) question you’d like to answer</a:t>
            </a:r>
            <a:endParaRPr sz="1600">
              <a:solidFill>
                <a:srgbClr val="585858"/>
              </a:solidFill>
            </a:endParaRPr>
          </a:p>
          <a:p>
            <a:pPr indent="-330200" lvl="1" marL="914400" rtl="0" algn="l">
              <a:spcBef>
                <a:spcPts val="0"/>
              </a:spcBef>
              <a:spcAft>
                <a:spcPts val="0"/>
              </a:spcAft>
              <a:buClr>
                <a:srgbClr val="585858"/>
              </a:buClr>
              <a:buSzPts val="1600"/>
              <a:buChar char="○"/>
            </a:pPr>
            <a:r>
              <a:rPr lang="en" sz="1600">
                <a:solidFill>
                  <a:srgbClr val="585858"/>
                </a:solidFill>
              </a:rPr>
              <a:t>Thesis OK</a:t>
            </a:r>
            <a:endParaRPr sz="1600">
              <a:solidFill>
                <a:srgbClr val="585858"/>
              </a:solidFill>
            </a:endParaRPr>
          </a:p>
          <a:p>
            <a:pPr indent="-342900" lvl="0" marL="457200" rtl="0" algn="l">
              <a:spcBef>
                <a:spcPts val="0"/>
              </a:spcBef>
              <a:spcAft>
                <a:spcPts val="0"/>
              </a:spcAft>
              <a:buClr>
                <a:srgbClr val="585858"/>
              </a:buClr>
              <a:buSzPts val="1800"/>
              <a:buChar char="●"/>
            </a:pPr>
            <a:r>
              <a:rPr lang="en">
                <a:solidFill>
                  <a:srgbClr val="585858"/>
                </a:solidFill>
              </a:rPr>
              <a:t>Send us: </a:t>
            </a:r>
            <a:r>
              <a:rPr lang="en" u="sng">
                <a:solidFill>
                  <a:srgbClr val="585858"/>
                </a:solidFill>
              </a:rPr>
              <a:t>l</a:t>
            </a:r>
            <a:r>
              <a:rPr lang="en" u="sng">
                <a:solidFill>
                  <a:srgbClr val="585858"/>
                </a:solidFill>
              </a:rPr>
              <a:t>ink to data</a:t>
            </a:r>
            <a:r>
              <a:rPr lang="en">
                <a:solidFill>
                  <a:srgbClr val="585858"/>
                </a:solidFill>
              </a:rPr>
              <a:t> set and </a:t>
            </a:r>
            <a:r>
              <a:rPr lang="en" u="sng">
                <a:solidFill>
                  <a:srgbClr val="585858"/>
                </a:solidFill>
              </a:rPr>
              <a:t>2-3 sentences</a:t>
            </a:r>
            <a:r>
              <a:rPr lang="en">
                <a:solidFill>
                  <a:srgbClr val="585858"/>
                </a:solidFill>
              </a:rPr>
              <a:t> explaining why you picked the data set you did</a:t>
            </a:r>
            <a:endParaRPr>
              <a:solidFill>
                <a:srgbClr val="585858"/>
              </a:solidFill>
            </a:endParaRPr>
          </a:p>
          <a:p>
            <a:pPr indent="0" lvl="0" marL="457200" rtl="0" algn="l">
              <a:spcBef>
                <a:spcPts val="1600"/>
              </a:spcBef>
              <a:spcAft>
                <a:spcPts val="1600"/>
              </a:spcAft>
              <a:buNone/>
            </a:pPr>
            <a:r>
              <a:t/>
            </a:r>
            <a:endParaRPr sz="1600">
              <a:solidFill>
                <a:srgbClr val="585858"/>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74"/>
          <p:cNvSpPr txBox="1"/>
          <p:nvPr>
            <p:ph type="ctrTitle"/>
          </p:nvPr>
        </p:nvSpPr>
        <p:spPr>
          <a:xfrm>
            <a:off x="311700" y="595975"/>
            <a:ext cx="8520600" cy="195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solidFill>
                  <a:srgbClr val="4285F4"/>
                </a:solidFill>
              </a:rPr>
              <a:t>Questions?</a:t>
            </a:r>
            <a:endParaRPr>
              <a:solidFill>
                <a:srgbClr val="4285F4"/>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Google Shape;474;p7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rPr>
              <a:t>Additional Resources</a:t>
            </a:r>
            <a:endParaRPr>
              <a:solidFill>
                <a:srgbClr val="4285F4"/>
              </a:solidFill>
            </a:endParaRPr>
          </a:p>
        </p:txBody>
      </p:sp>
      <p:sp>
        <p:nvSpPr>
          <p:cNvPr id="475" name="Google Shape;475;p75"/>
          <p:cNvSpPr txBox="1"/>
          <p:nvPr>
            <p:ph idx="1" type="body"/>
          </p:nvPr>
        </p:nvSpPr>
        <p:spPr>
          <a:xfrm>
            <a:off x="311700" y="1152475"/>
            <a:ext cx="8520600" cy="2265600"/>
          </a:xfrm>
          <a:prstGeom prst="rect">
            <a:avLst/>
          </a:prstGeom>
        </p:spPr>
        <p:txBody>
          <a:bodyPr anchorCtr="0" anchor="t" bIns="91425" lIns="91425" spcFirstLastPara="1" rIns="91425" wrap="square" tIns="91425">
            <a:noAutofit/>
          </a:bodyPr>
          <a:lstStyle/>
          <a:p>
            <a:pPr indent="-342900" lvl="0" marL="457200" rtl="0" algn="l">
              <a:lnSpc>
                <a:spcPct val="114000"/>
              </a:lnSpc>
              <a:spcBef>
                <a:spcPts val="0"/>
              </a:spcBef>
              <a:spcAft>
                <a:spcPts val="0"/>
              </a:spcAft>
              <a:buSzPts val="1800"/>
              <a:buChar char="●"/>
            </a:pPr>
            <a:r>
              <a:rPr lang="en">
                <a:solidFill>
                  <a:srgbClr val="222222"/>
                </a:solidFill>
                <a:highlight>
                  <a:srgbClr val="FFFFFF"/>
                </a:highlight>
              </a:rPr>
              <a:t>Tutorials/cheat sheets for navigating the command line:</a:t>
            </a:r>
            <a:endParaRPr>
              <a:solidFill>
                <a:srgbClr val="222222"/>
              </a:solidFill>
              <a:highlight>
                <a:srgbClr val="FFFFFF"/>
              </a:highlight>
            </a:endParaRPr>
          </a:p>
          <a:p>
            <a:pPr indent="-317500" lvl="1" marL="914400" rtl="0" algn="l">
              <a:lnSpc>
                <a:spcPct val="114000"/>
              </a:lnSpc>
              <a:spcBef>
                <a:spcPts val="0"/>
              </a:spcBef>
              <a:spcAft>
                <a:spcPts val="0"/>
              </a:spcAft>
              <a:buSzPts val="1400"/>
              <a:buChar char="○"/>
            </a:pPr>
            <a:r>
              <a:rPr lang="en" u="sng">
                <a:solidFill>
                  <a:srgbClr val="1155CC"/>
                </a:solidFill>
                <a:highlight>
                  <a:srgbClr val="FFFFFF"/>
                </a:highlight>
                <a:hlinkClick r:id="rId3"/>
              </a:rPr>
              <a:t>https://www.git-tower.com/blog/command-line-cheat-sheet/</a:t>
            </a:r>
            <a:r>
              <a:rPr lang="en">
                <a:solidFill>
                  <a:srgbClr val="222222"/>
                </a:solidFill>
                <a:highlight>
                  <a:srgbClr val="FFFFFF"/>
                </a:highlight>
              </a:rPr>
              <a:t> and </a:t>
            </a:r>
            <a:endParaRPr>
              <a:solidFill>
                <a:srgbClr val="222222"/>
              </a:solidFill>
              <a:highlight>
                <a:srgbClr val="FFFFFF"/>
              </a:highlight>
            </a:endParaRPr>
          </a:p>
          <a:p>
            <a:pPr indent="-317500" lvl="1" marL="914400" rtl="0" algn="l">
              <a:lnSpc>
                <a:spcPct val="114000"/>
              </a:lnSpc>
              <a:spcBef>
                <a:spcPts val="0"/>
              </a:spcBef>
              <a:spcAft>
                <a:spcPts val="0"/>
              </a:spcAft>
              <a:buSzPts val="1400"/>
              <a:buChar char="○"/>
            </a:pPr>
            <a:r>
              <a:rPr lang="en" u="sng">
                <a:solidFill>
                  <a:srgbClr val="1155CC"/>
                </a:solidFill>
                <a:highlight>
                  <a:srgbClr val="FFFFFF"/>
                </a:highlight>
                <a:hlinkClick r:id="rId4"/>
              </a:rPr>
              <a:t>http://simplyadvanced.net/blog/cheat-sheet-for-windows-command-prompt/</a:t>
            </a:r>
            <a:r>
              <a:rPr lang="en"/>
              <a:t> for Windows</a:t>
            </a:r>
            <a:endParaRPr/>
          </a:p>
          <a:p>
            <a:pPr indent="0" lvl="0" marL="457200" rtl="0" algn="l">
              <a:lnSpc>
                <a:spcPct val="114000"/>
              </a:lnSpc>
              <a:spcBef>
                <a:spcPts val="0"/>
              </a:spcBef>
              <a:spcAft>
                <a:spcPts val="0"/>
              </a:spcAft>
              <a:buNone/>
            </a:pPr>
            <a:r>
              <a:t/>
            </a:r>
            <a:endParaRPr/>
          </a:p>
        </p:txBody>
      </p:sp>
      <p:sp>
        <p:nvSpPr>
          <p:cNvPr id="476" name="Google Shape;476;p7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7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4285F4"/>
                </a:solidFill>
              </a:rPr>
              <a:t>Appendix</a:t>
            </a:r>
            <a:endParaRPr>
              <a:solidFill>
                <a:srgbClr val="4285F4"/>
              </a:solidFill>
            </a:endParaRPr>
          </a:p>
        </p:txBody>
      </p:sp>
      <p:sp>
        <p:nvSpPr>
          <p:cNvPr id="482" name="Google Shape;482;p76"/>
          <p:cNvSpPr txBox="1"/>
          <p:nvPr>
            <p:ph idx="1" type="body"/>
          </p:nvPr>
        </p:nvSpPr>
        <p:spPr>
          <a:xfrm>
            <a:off x="311700" y="1152475"/>
            <a:ext cx="8520600" cy="22656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None/>
            </a:pPr>
            <a:r>
              <a:rPr lang="en" sz="1600"/>
              <a:t>[1] </a:t>
            </a:r>
            <a:r>
              <a:rPr lang="en" sz="1600" u="sng">
                <a:solidFill>
                  <a:srgbClr val="0000FF"/>
                </a:solidFill>
                <a:hlinkClick r:id="rId3"/>
              </a:rPr>
              <a:t>https://www.devrant.io/search?term=debugging</a:t>
            </a:r>
            <a:endParaRPr sz="1600"/>
          </a:p>
          <a:p>
            <a:pPr indent="0" lvl="0" marL="0" rtl="0" algn="l">
              <a:lnSpc>
                <a:spcPct val="114000"/>
              </a:lnSpc>
              <a:spcBef>
                <a:spcPts val="0"/>
              </a:spcBef>
              <a:spcAft>
                <a:spcPts val="0"/>
              </a:spcAft>
              <a:buNone/>
            </a:pPr>
            <a:r>
              <a:rPr lang="en" sz="1600">
                <a:solidFill>
                  <a:srgbClr val="585858"/>
                </a:solidFill>
              </a:rPr>
              <a:t>[2]</a:t>
            </a:r>
            <a:r>
              <a:rPr lang="en" sz="1600">
                <a:solidFill>
                  <a:srgbClr val="000000"/>
                </a:solidFill>
              </a:rPr>
              <a:t> </a:t>
            </a:r>
            <a:r>
              <a:rPr lang="en" sz="1600" u="sng">
                <a:solidFill>
                  <a:srgbClr val="0000FF"/>
                </a:solidFill>
                <a:hlinkClick r:id="rId4"/>
              </a:rPr>
              <a:t>http://geek-and-poke.com/geekandpoke/2014/2/23/dev-cycle-friday-evening-edition</a:t>
            </a:r>
            <a:endParaRPr sz="1600"/>
          </a:p>
          <a:p>
            <a:pPr indent="0" lvl="0" marL="0" rtl="0" algn="l">
              <a:lnSpc>
                <a:spcPct val="114000"/>
              </a:lnSpc>
              <a:spcBef>
                <a:spcPts val="0"/>
              </a:spcBef>
              <a:spcAft>
                <a:spcPts val="0"/>
              </a:spcAft>
              <a:buClr>
                <a:srgbClr val="000000"/>
              </a:buClr>
              <a:buSzPts val="1100"/>
              <a:buFont typeface="Carme"/>
              <a:buNone/>
            </a:pPr>
            <a:r>
              <a:rPr lang="en" sz="1600"/>
              <a:t>[3] </a:t>
            </a:r>
            <a:r>
              <a:rPr lang="en" sz="1600" u="sng">
                <a:solidFill>
                  <a:srgbClr val="0000FF"/>
                </a:solidFill>
                <a:hlinkClick r:id="rId5"/>
              </a:rPr>
              <a:t>https://twitter.com/jakevdp/status/545584663566508033</a:t>
            </a:r>
            <a:r>
              <a:rPr lang="en" sz="1600">
                <a:solidFill>
                  <a:srgbClr val="0000FF"/>
                </a:solidFill>
              </a:rPr>
              <a:t> </a:t>
            </a:r>
            <a:endParaRPr sz="1600">
              <a:solidFill>
                <a:srgbClr val="0000FF"/>
              </a:solidFill>
            </a:endParaRPr>
          </a:p>
          <a:p>
            <a:pPr indent="0" lvl="0" marL="0" rtl="0" algn="l">
              <a:lnSpc>
                <a:spcPct val="114000"/>
              </a:lnSpc>
              <a:spcBef>
                <a:spcPts val="0"/>
              </a:spcBef>
              <a:spcAft>
                <a:spcPts val="0"/>
              </a:spcAft>
              <a:buClr>
                <a:srgbClr val="000000"/>
              </a:buClr>
              <a:buSzPts val="1100"/>
              <a:buFont typeface="Carme"/>
              <a:buNone/>
            </a:pPr>
            <a:r>
              <a:rPr lang="en" sz="1600">
                <a:solidFill>
                  <a:srgbClr val="666666"/>
                </a:solidFill>
              </a:rPr>
              <a:t>[4]</a:t>
            </a:r>
            <a:r>
              <a:rPr lang="en" sz="1600">
                <a:solidFill>
                  <a:srgbClr val="0000FF"/>
                </a:solidFill>
              </a:rPr>
              <a:t> </a:t>
            </a:r>
            <a:r>
              <a:rPr lang="en" sz="1600" u="sng">
                <a:solidFill>
                  <a:schemeClr val="hlink"/>
                </a:solidFill>
                <a:hlinkClick r:id="rId6"/>
              </a:rPr>
              <a:t>https://blog.revolutionanalytics.com/2018/06/pypl-programming-language-trends.html</a:t>
            </a:r>
            <a:r>
              <a:rPr lang="en" sz="1600">
                <a:solidFill>
                  <a:srgbClr val="0000FF"/>
                </a:solidFill>
              </a:rPr>
              <a:t> </a:t>
            </a:r>
            <a:endParaRPr sz="1600">
              <a:solidFill>
                <a:srgbClr val="0000FF"/>
              </a:solidFill>
            </a:endParaRPr>
          </a:p>
          <a:p>
            <a:pPr indent="0" lvl="0" marL="0" rtl="0" algn="l">
              <a:lnSpc>
                <a:spcPct val="114000"/>
              </a:lnSpc>
              <a:spcBef>
                <a:spcPts val="0"/>
              </a:spcBef>
              <a:spcAft>
                <a:spcPts val="0"/>
              </a:spcAft>
              <a:buClr>
                <a:srgbClr val="000000"/>
              </a:buClr>
              <a:buSzPts val="1100"/>
              <a:buFont typeface="Carme"/>
              <a:buNone/>
            </a:pPr>
            <a:r>
              <a:rPr lang="en" sz="1600">
                <a:solidFill>
                  <a:srgbClr val="666666"/>
                </a:solidFill>
              </a:rPr>
              <a:t>[5] </a:t>
            </a:r>
            <a:r>
              <a:rPr lang="en" sz="1600" u="sng">
                <a:solidFill>
                  <a:schemeClr val="hlink"/>
                </a:solidFill>
                <a:hlinkClick r:id="rId7"/>
              </a:rPr>
              <a:t>https://www.glasbergen.com/ngg_tag/manage-stress/</a:t>
            </a:r>
            <a:endParaRPr sz="1600">
              <a:solidFill>
                <a:srgbClr val="0000FF"/>
              </a:solidFill>
            </a:endParaRPr>
          </a:p>
          <a:p>
            <a:pPr indent="0" lvl="0" marL="0" rtl="0" algn="l">
              <a:lnSpc>
                <a:spcPct val="114000"/>
              </a:lnSpc>
              <a:spcBef>
                <a:spcPts val="0"/>
              </a:spcBef>
              <a:spcAft>
                <a:spcPts val="0"/>
              </a:spcAft>
              <a:buClr>
                <a:srgbClr val="000000"/>
              </a:buClr>
              <a:buSzPts val="1100"/>
              <a:buFont typeface="Carme"/>
              <a:buNone/>
            </a:pPr>
            <a:r>
              <a:rPr lang="en" sz="1600">
                <a:solidFill>
                  <a:srgbClr val="434343"/>
                </a:solidFill>
              </a:rPr>
              <a:t>[6]</a:t>
            </a:r>
            <a:r>
              <a:rPr lang="en" sz="1600">
                <a:solidFill>
                  <a:srgbClr val="0000FF"/>
                </a:solidFill>
              </a:rPr>
              <a:t> </a:t>
            </a:r>
            <a:r>
              <a:rPr lang="en" sz="1600" u="sng">
                <a:solidFill>
                  <a:schemeClr val="hlink"/>
                </a:solidFill>
                <a:hlinkClick r:id="rId8"/>
              </a:rPr>
              <a:t>https://pixabay.com/en/fireworks-new-year-s-eve-sparkler-1993221/</a:t>
            </a:r>
            <a:r>
              <a:rPr lang="en" sz="1600">
                <a:solidFill>
                  <a:srgbClr val="0000FF"/>
                </a:solidFill>
              </a:rPr>
              <a:t> </a:t>
            </a:r>
            <a:endParaRPr sz="1600">
              <a:solidFill>
                <a:srgbClr val="0000FF"/>
              </a:solidFill>
            </a:endParaRPr>
          </a:p>
          <a:p>
            <a:pPr indent="0" lvl="0" marL="0" rtl="0" algn="l">
              <a:lnSpc>
                <a:spcPct val="114000"/>
              </a:lnSpc>
              <a:spcBef>
                <a:spcPts val="0"/>
              </a:spcBef>
              <a:spcAft>
                <a:spcPts val="0"/>
              </a:spcAft>
              <a:buClr>
                <a:srgbClr val="000000"/>
              </a:buClr>
              <a:buSzPts val="1100"/>
              <a:buFont typeface="Carme"/>
              <a:buNone/>
            </a:pPr>
            <a:r>
              <a:rPr lang="en" sz="1600">
                <a:solidFill>
                  <a:srgbClr val="585858"/>
                </a:solidFill>
              </a:rPr>
              <a:t>[7]</a:t>
            </a:r>
            <a:r>
              <a:rPr lang="en" sz="1600">
                <a:solidFill>
                  <a:srgbClr val="0000FF"/>
                </a:solidFill>
              </a:rPr>
              <a:t> </a:t>
            </a:r>
            <a:r>
              <a:rPr lang="en" sz="1600" u="sng">
                <a:solidFill>
                  <a:schemeClr val="hlink"/>
                </a:solidFill>
                <a:hlinkClick r:id="rId9"/>
              </a:rPr>
              <a:t>http://www.keepcalmandposters.com/poster/2443716_keep_calm_were_almost_done</a:t>
            </a:r>
            <a:r>
              <a:rPr lang="en" sz="1600">
                <a:solidFill>
                  <a:srgbClr val="0000FF"/>
                </a:solidFill>
              </a:rPr>
              <a:t> </a:t>
            </a:r>
            <a:endParaRPr sz="1600">
              <a:solidFill>
                <a:srgbClr val="0000FF"/>
              </a:solidFill>
            </a:endParaRPr>
          </a:p>
          <a:p>
            <a:pPr indent="0" lvl="0" marL="0" rtl="0" algn="l">
              <a:lnSpc>
                <a:spcPct val="114000"/>
              </a:lnSpc>
              <a:spcBef>
                <a:spcPts val="0"/>
              </a:spcBef>
              <a:spcAft>
                <a:spcPts val="0"/>
              </a:spcAft>
              <a:buClr>
                <a:srgbClr val="000000"/>
              </a:buClr>
              <a:buSzPts val="1100"/>
              <a:buFont typeface="Carme"/>
              <a:buNone/>
            </a:pPr>
            <a:r>
              <a:t/>
            </a:r>
            <a:endParaRPr sz="1600">
              <a:solidFill>
                <a:srgbClr val="0000FF"/>
              </a:solidFill>
            </a:endParaRPr>
          </a:p>
          <a:p>
            <a:pPr indent="0" lvl="0" marL="0" rtl="0" algn="l">
              <a:lnSpc>
                <a:spcPct val="114000"/>
              </a:lnSpc>
              <a:spcBef>
                <a:spcPts val="0"/>
              </a:spcBef>
              <a:spcAft>
                <a:spcPts val="0"/>
              </a:spcAft>
              <a:buClr>
                <a:srgbClr val="000000"/>
              </a:buClr>
              <a:buSzPts val="1100"/>
              <a:buFont typeface="Carme"/>
              <a:buNone/>
            </a:pPr>
            <a:r>
              <a:t/>
            </a:r>
            <a:endParaRPr sz="1600">
              <a:solidFill>
                <a:srgbClr val="666666"/>
              </a:solidFill>
            </a:endParaRPr>
          </a:p>
          <a:p>
            <a:pPr indent="0" lvl="0" marL="0" rtl="0" algn="l">
              <a:lnSpc>
                <a:spcPct val="114000"/>
              </a:lnSpc>
              <a:spcBef>
                <a:spcPts val="0"/>
              </a:spcBef>
              <a:spcAft>
                <a:spcPts val="0"/>
              </a:spcAft>
              <a:buNone/>
            </a:pPr>
            <a:r>
              <a:t/>
            </a:r>
            <a:endParaRPr sz="1600"/>
          </a:p>
        </p:txBody>
      </p:sp>
      <p:sp>
        <p:nvSpPr>
          <p:cNvPr id="483" name="Google Shape;483;p7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Goals -- Why Python?</a:t>
            </a:r>
            <a:endParaRPr/>
          </a:p>
        </p:txBody>
      </p:sp>
      <p:sp>
        <p:nvSpPr>
          <p:cNvPr id="113" name="Google Shape;113;p20"/>
          <p:cNvSpPr txBox="1"/>
          <p:nvPr>
            <p:ph idx="2" type="body"/>
          </p:nvPr>
        </p:nvSpPr>
        <p:spPr>
          <a:xfrm>
            <a:off x="4472250" y="1735025"/>
            <a:ext cx="4451400" cy="26292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Python has been growing in popularity</a:t>
            </a:r>
            <a:endParaRPr sz="1700"/>
          </a:p>
          <a:p>
            <a:pPr indent="-336550" lvl="0" marL="457200" rtl="0" algn="l">
              <a:spcBef>
                <a:spcPts val="0"/>
              </a:spcBef>
              <a:spcAft>
                <a:spcPts val="0"/>
              </a:spcAft>
              <a:buSzPts val="1700"/>
              <a:buChar char="●"/>
            </a:pPr>
            <a:r>
              <a:rPr lang="en" sz="1700"/>
              <a:t>Embraced by beginners and professionals</a:t>
            </a:r>
            <a:endParaRPr sz="1700"/>
          </a:p>
          <a:p>
            <a:pPr indent="-336550" lvl="0" marL="457200" rtl="0" algn="l">
              <a:spcBef>
                <a:spcPts val="0"/>
              </a:spcBef>
              <a:spcAft>
                <a:spcPts val="0"/>
              </a:spcAft>
              <a:buSzPts val="1700"/>
              <a:buChar char="●"/>
            </a:pPr>
            <a:r>
              <a:rPr lang="en" sz="1700"/>
              <a:t>Easier to collaborate with engineers</a:t>
            </a:r>
            <a:endParaRPr sz="1700"/>
          </a:p>
          <a:p>
            <a:pPr indent="-336550" lvl="0" marL="457200" rtl="0" algn="l">
              <a:spcBef>
                <a:spcPts val="0"/>
              </a:spcBef>
              <a:spcAft>
                <a:spcPts val="0"/>
              </a:spcAft>
              <a:buSzPts val="1700"/>
              <a:buChar char="●"/>
            </a:pPr>
            <a:r>
              <a:rPr lang="en" sz="1700"/>
              <a:t>Easier to deploy work into production</a:t>
            </a:r>
            <a:endParaRPr sz="1700"/>
          </a:p>
          <a:p>
            <a:pPr indent="-336550" lvl="0" marL="457200" rtl="0" algn="l">
              <a:spcBef>
                <a:spcPts val="0"/>
              </a:spcBef>
              <a:spcAft>
                <a:spcPts val="0"/>
              </a:spcAft>
              <a:buSzPts val="1700"/>
              <a:buChar char="●"/>
            </a:pPr>
            <a:r>
              <a:rPr lang="en" sz="1700"/>
              <a:t>Marketable skill in industry</a:t>
            </a:r>
            <a:endParaRPr sz="1700"/>
          </a:p>
          <a:p>
            <a:pPr indent="-336550" lvl="0" marL="457200" rtl="0" algn="l">
              <a:spcBef>
                <a:spcPts val="0"/>
              </a:spcBef>
              <a:spcAft>
                <a:spcPts val="0"/>
              </a:spcAft>
              <a:buSzPts val="1700"/>
              <a:buChar char="●"/>
            </a:pPr>
            <a:r>
              <a:rPr lang="en" sz="1700"/>
              <a:t>Personally using Python/pySpark exclusively for past 5 years</a:t>
            </a:r>
            <a:endParaRPr sz="1700"/>
          </a:p>
        </p:txBody>
      </p:sp>
      <p:pic>
        <p:nvPicPr>
          <p:cNvPr id="114" name="Google Shape;114;p20"/>
          <p:cNvPicPr preferRelativeResize="0"/>
          <p:nvPr/>
        </p:nvPicPr>
        <p:blipFill>
          <a:blip r:embed="rId3">
            <a:alphaModFix/>
          </a:blip>
          <a:stretch>
            <a:fillRect/>
          </a:stretch>
        </p:blipFill>
        <p:spPr>
          <a:xfrm>
            <a:off x="575550" y="1152463"/>
            <a:ext cx="3810000" cy="3152775"/>
          </a:xfrm>
          <a:prstGeom prst="rect">
            <a:avLst/>
          </a:prstGeom>
          <a:noFill/>
          <a:ln>
            <a:noFill/>
          </a:ln>
        </p:spPr>
      </p:pic>
      <p:sp>
        <p:nvSpPr>
          <p:cNvPr id="115" name="Google Shape;115;p20"/>
          <p:cNvSpPr txBox="1"/>
          <p:nvPr/>
        </p:nvSpPr>
        <p:spPr>
          <a:xfrm>
            <a:off x="4024577" y="4087325"/>
            <a:ext cx="309600" cy="276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200"/>
              <a:buFont typeface="Carme"/>
              <a:buNone/>
            </a:pPr>
            <a:r>
              <a:rPr b="0" i="0" lang="en" sz="1000" u="none" cap="none" strike="noStrike">
                <a:solidFill>
                  <a:srgbClr val="000000"/>
                </a:solidFill>
                <a:latin typeface="Carme"/>
                <a:ea typeface="Carme"/>
                <a:cs typeface="Carme"/>
                <a:sym typeface="Carme"/>
              </a:rPr>
              <a:t>[</a:t>
            </a:r>
            <a:r>
              <a:rPr lang="en" sz="1000">
                <a:latin typeface="Carme"/>
                <a:ea typeface="Carme"/>
                <a:cs typeface="Carme"/>
                <a:sym typeface="Carme"/>
              </a:rPr>
              <a:t>4</a:t>
            </a:r>
            <a:r>
              <a:rPr b="0" i="0" lang="en" sz="1000" u="none" cap="none" strike="noStrike">
                <a:solidFill>
                  <a:srgbClr val="000000"/>
                </a:solidFill>
                <a:latin typeface="Carme"/>
                <a:ea typeface="Carme"/>
                <a:cs typeface="Carme"/>
                <a:sym typeface="Carme"/>
              </a:rPr>
              <a:t>]</a:t>
            </a:r>
            <a:endParaRPr b="0" i="0" sz="1000" u="none" cap="none" strike="noStrike">
              <a:solidFill>
                <a:srgbClr val="000000"/>
              </a:solidFill>
              <a:latin typeface="Carme"/>
              <a:ea typeface="Carme"/>
              <a:cs typeface="Carme"/>
              <a:sym typeface="Carm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1"/>
          <p:cNvSpPr txBox="1"/>
          <p:nvPr>
            <p:ph idx="1" type="body"/>
          </p:nvPr>
        </p:nvSpPr>
        <p:spPr>
          <a:xfrm>
            <a:off x="311700" y="1152475"/>
            <a:ext cx="8520600" cy="3718500"/>
          </a:xfrm>
          <a:prstGeom prst="rect">
            <a:avLst/>
          </a:prstGeom>
        </p:spPr>
        <p:txBody>
          <a:bodyPr anchorCtr="0" anchor="t" bIns="91425" lIns="91425" spcFirstLastPara="1" rIns="91425" wrap="square" tIns="91425">
            <a:noAutofit/>
          </a:bodyPr>
          <a:lstStyle/>
          <a:p>
            <a:pPr indent="-342900" lvl="0" marL="596900" rtl="0" algn="l">
              <a:spcBef>
                <a:spcPts val="1000"/>
              </a:spcBef>
              <a:spcAft>
                <a:spcPts val="0"/>
              </a:spcAft>
              <a:buClr>
                <a:schemeClr val="dk2"/>
              </a:buClr>
              <a:buSzPts val="1800"/>
              <a:buFont typeface="Proxima Nova"/>
              <a:buChar char="●"/>
            </a:pPr>
            <a:r>
              <a:rPr lang="en"/>
              <a:t>Week 1 (today): Setting-up machine learning environment</a:t>
            </a:r>
            <a:endParaRPr/>
          </a:p>
          <a:p>
            <a:pPr indent="-342900" lvl="0" marL="596900" rtl="0" algn="l">
              <a:spcBef>
                <a:spcPts val="1000"/>
              </a:spcBef>
              <a:spcAft>
                <a:spcPts val="0"/>
              </a:spcAft>
              <a:buClr>
                <a:schemeClr val="dk2"/>
              </a:buClr>
              <a:buSzPts val="1800"/>
              <a:buFont typeface="Proxima Nova"/>
              <a:buChar char="●"/>
            </a:pPr>
            <a:r>
              <a:rPr lang="en"/>
              <a:t>Weeks 2-3: Introduction to Python</a:t>
            </a:r>
            <a:endParaRPr/>
          </a:p>
          <a:p>
            <a:pPr indent="-342900" lvl="0" marL="596900" rtl="0" algn="l">
              <a:spcBef>
                <a:spcPts val="1000"/>
              </a:spcBef>
              <a:spcAft>
                <a:spcPts val="0"/>
              </a:spcAft>
              <a:buClr>
                <a:schemeClr val="dk2"/>
              </a:buClr>
              <a:buSzPts val="1800"/>
              <a:buFont typeface="Proxima Nova"/>
              <a:buChar char="●"/>
            </a:pPr>
            <a:r>
              <a:rPr lang="en"/>
              <a:t>Weeks 4-5: Regression methods + numerical optimization + loss functions</a:t>
            </a:r>
            <a:endParaRPr/>
          </a:p>
          <a:p>
            <a:pPr indent="-342900" lvl="0" marL="596900" rtl="0" algn="l">
              <a:spcBef>
                <a:spcPts val="1000"/>
              </a:spcBef>
              <a:spcAft>
                <a:spcPts val="0"/>
              </a:spcAft>
              <a:buClr>
                <a:schemeClr val="dk2"/>
              </a:buClr>
              <a:buSzPts val="1800"/>
              <a:buFont typeface="Proxima Nova"/>
              <a:buChar char="●"/>
            </a:pPr>
            <a:r>
              <a:rPr lang="en"/>
              <a:t>Week 6: Python and Big Data </a:t>
            </a:r>
            <a:endParaRPr/>
          </a:p>
          <a:p>
            <a:pPr indent="-342900" lvl="0" marL="596900" rtl="0" algn="l">
              <a:spcBef>
                <a:spcPts val="1000"/>
              </a:spcBef>
              <a:spcAft>
                <a:spcPts val="0"/>
              </a:spcAft>
              <a:buClr>
                <a:schemeClr val="dk2"/>
              </a:buClr>
              <a:buSzPts val="1800"/>
              <a:buFont typeface="Proxima Nova"/>
              <a:buChar char="●"/>
            </a:pPr>
            <a:r>
              <a:rPr lang="en"/>
              <a:t>Week 7-8: Introduction to Software Development</a:t>
            </a:r>
            <a:endParaRPr/>
          </a:p>
          <a:p>
            <a:pPr indent="-342900" lvl="0" marL="596900" rtl="0" algn="l">
              <a:spcBef>
                <a:spcPts val="1000"/>
              </a:spcBef>
              <a:spcAft>
                <a:spcPts val="0"/>
              </a:spcAft>
              <a:buClr>
                <a:schemeClr val="dk2"/>
              </a:buClr>
              <a:buSzPts val="1800"/>
              <a:buFont typeface="Proxima Nova"/>
              <a:buChar char="●"/>
            </a:pPr>
            <a:r>
              <a:rPr lang="en"/>
              <a:t>Weeks 9 &amp; 10: Final Project Presentations</a:t>
            </a:r>
            <a:endParaRPr/>
          </a:p>
          <a:p>
            <a:pPr indent="-298450" lvl="1" marL="914400" rtl="0" algn="l">
              <a:lnSpc>
                <a:spcPct val="115000"/>
              </a:lnSpc>
              <a:spcBef>
                <a:spcPts val="0"/>
              </a:spcBef>
              <a:spcAft>
                <a:spcPts val="0"/>
              </a:spcAft>
              <a:buClr>
                <a:schemeClr val="dk2"/>
              </a:buClr>
              <a:buSzPts val="1100"/>
              <a:buFont typeface="Arial"/>
              <a:buChar char="○"/>
            </a:pPr>
            <a:r>
              <a:rPr lang="en"/>
              <a:t>NOTE: Attendance is mandatory for project presentations</a:t>
            </a:r>
            <a:endParaRPr/>
          </a:p>
          <a:p>
            <a:pPr indent="-298450" lvl="1" marL="914400" rtl="0" algn="l">
              <a:lnSpc>
                <a:spcPct val="115000"/>
              </a:lnSpc>
              <a:spcBef>
                <a:spcPts val="0"/>
              </a:spcBef>
              <a:spcAft>
                <a:spcPts val="0"/>
              </a:spcAft>
              <a:buClr>
                <a:srgbClr val="222222"/>
              </a:buClr>
              <a:buSzPts val="1100"/>
              <a:buFont typeface="Arial"/>
              <a:buChar char="○"/>
            </a:pPr>
            <a:r>
              <a:rPr lang="en"/>
              <a:t>NOTE: Presentation order = volunteer + random draw</a:t>
            </a:r>
            <a:endParaRPr/>
          </a:p>
        </p:txBody>
      </p:sp>
      <p:sp>
        <p:nvSpPr>
          <p:cNvPr id="121" name="Google Shape;121;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Outline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 name="Shape 125"/>
        <p:cNvGrpSpPr/>
        <p:nvPr/>
      </p:nvGrpSpPr>
      <p:grpSpPr>
        <a:xfrm>
          <a:off x="0" y="0"/>
          <a:ext cx="0" cy="0"/>
          <a:chOff x="0" y="0"/>
          <a:chExt cx="0" cy="0"/>
        </a:xfrm>
      </p:grpSpPr>
      <p:sp>
        <p:nvSpPr>
          <p:cNvPr id="126" name="Google Shape;126;p22"/>
          <p:cNvSpPr txBox="1"/>
          <p:nvPr>
            <p:ph idx="1" type="body"/>
          </p:nvPr>
        </p:nvSpPr>
        <p:spPr>
          <a:xfrm>
            <a:off x="311700" y="1152475"/>
            <a:ext cx="8520600" cy="37185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Clr>
                <a:schemeClr val="dk2"/>
              </a:buClr>
              <a:buSzPts val="1800"/>
              <a:buFont typeface="Proxima Nova"/>
              <a:buChar char="●"/>
            </a:pPr>
            <a:r>
              <a:rPr lang="en" u="sng">
                <a:solidFill>
                  <a:schemeClr val="hlink"/>
                </a:solidFill>
                <a:hlinkClick r:id="rId3"/>
              </a:rPr>
              <a:t>Website</a:t>
            </a:r>
            <a:r>
              <a:rPr lang="en"/>
              <a:t> for course and GitHub </a:t>
            </a:r>
            <a:r>
              <a:rPr lang="en" u="sng">
                <a:solidFill>
                  <a:schemeClr val="hlink"/>
                </a:solidFill>
                <a:hlinkClick r:id="rId4"/>
              </a:rPr>
              <a:t>repository</a:t>
            </a:r>
            <a:endParaRPr/>
          </a:p>
          <a:p>
            <a:pPr indent="-342900" lvl="0" marL="457200" rtl="0" algn="l">
              <a:lnSpc>
                <a:spcPct val="100000"/>
              </a:lnSpc>
              <a:spcBef>
                <a:spcPts val="1000"/>
              </a:spcBef>
              <a:spcAft>
                <a:spcPts val="0"/>
              </a:spcAft>
              <a:buClr>
                <a:schemeClr val="dk2"/>
              </a:buClr>
              <a:buSzPts val="1800"/>
              <a:buFont typeface="Proxima Nova"/>
              <a:buChar char="●"/>
            </a:pPr>
            <a:r>
              <a:rPr lang="en" u="sng">
                <a:solidFill>
                  <a:schemeClr val="accent5"/>
                </a:solidFill>
                <a:hlinkClick r:id="rId5"/>
              </a:rPr>
              <a:t>Syllabus</a:t>
            </a:r>
            <a:r>
              <a:rPr lang="en"/>
              <a:t> (includes HW assignments, deadlines, class policies)</a:t>
            </a:r>
            <a:endParaRPr/>
          </a:p>
          <a:p>
            <a:pPr indent="-342900" lvl="0" marL="457200" rtl="0" algn="l">
              <a:lnSpc>
                <a:spcPct val="100000"/>
              </a:lnSpc>
              <a:spcBef>
                <a:spcPts val="1000"/>
              </a:spcBef>
              <a:spcAft>
                <a:spcPts val="0"/>
              </a:spcAft>
              <a:buClr>
                <a:schemeClr val="dk2"/>
              </a:buClr>
              <a:buSzPts val="1800"/>
              <a:buFont typeface="Proxima Nova"/>
              <a:buChar char="●"/>
            </a:pPr>
            <a:r>
              <a:rPr lang="en"/>
              <a:t>Laptop required to every class (can borrow one from </a:t>
            </a:r>
            <a:r>
              <a:rPr lang="en" u="sng">
                <a:solidFill>
                  <a:schemeClr val="accent5"/>
                </a:solidFill>
                <a:hlinkClick r:id="rId6"/>
              </a:rPr>
              <a:t>CLICC</a:t>
            </a:r>
            <a:r>
              <a:rPr lang="en"/>
              <a:t> lab)</a:t>
            </a:r>
            <a:endParaRPr/>
          </a:p>
          <a:p>
            <a:pPr indent="-342900" lvl="0" marL="457200" rtl="0" algn="l">
              <a:lnSpc>
                <a:spcPct val="100000"/>
              </a:lnSpc>
              <a:spcBef>
                <a:spcPts val="1000"/>
              </a:spcBef>
              <a:spcAft>
                <a:spcPts val="0"/>
              </a:spcAft>
              <a:buClr>
                <a:schemeClr val="dk2"/>
              </a:buClr>
              <a:buSzPts val="1800"/>
              <a:buFont typeface="Proxima Nova"/>
              <a:buChar char="●"/>
            </a:pPr>
            <a:r>
              <a:rPr lang="en"/>
              <a:t>Textbooks: not required</a:t>
            </a:r>
            <a:endParaRPr/>
          </a:p>
          <a:p>
            <a:pPr indent="-342900" lvl="0" marL="457200" rtl="0" algn="l">
              <a:lnSpc>
                <a:spcPct val="100000"/>
              </a:lnSpc>
              <a:spcBef>
                <a:spcPts val="1000"/>
              </a:spcBef>
              <a:spcAft>
                <a:spcPts val="0"/>
              </a:spcAft>
              <a:buClr>
                <a:schemeClr val="dk2"/>
              </a:buClr>
              <a:buSzPts val="1800"/>
              <a:buFont typeface="Proxima Nova"/>
              <a:buChar char="●"/>
            </a:pPr>
            <a:r>
              <a:rPr lang="en"/>
              <a:t>Contact me: </a:t>
            </a:r>
            <a:r>
              <a:rPr lang="en" u="sng">
                <a:solidFill>
                  <a:schemeClr val="hlink"/>
                </a:solidFill>
                <a:hlinkClick r:id="rId7"/>
              </a:rPr>
              <a:t>irina.kukuyeva@stat.ucla.edu</a:t>
            </a:r>
            <a:r>
              <a:rPr lang="en"/>
              <a:t> + [Stats 404] in email subject</a:t>
            </a:r>
            <a:endParaRPr/>
          </a:p>
          <a:p>
            <a:pPr indent="-298450" lvl="1" marL="914400" rtl="0" algn="l">
              <a:spcBef>
                <a:spcPts val="0"/>
              </a:spcBef>
              <a:spcAft>
                <a:spcPts val="0"/>
              </a:spcAft>
              <a:buClr>
                <a:srgbClr val="222222"/>
              </a:buClr>
              <a:buSzPts val="1100"/>
              <a:buFont typeface="Arial"/>
              <a:buChar char="○"/>
            </a:pPr>
            <a:r>
              <a:rPr lang="en"/>
              <a:t>OH: Tuesdays 7-8PM, </a:t>
            </a:r>
            <a:r>
              <a:rPr lang="en" u="sng">
                <a:solidFill>
                  <a:srgbClr val="1155CC"/>
                </a:solidFill>
                <a:hlinkClick r:id="rId8"/>
              </a:rPr>
              <a:t>https://zoom.us/j/622634325</a:t>
            </a:r>
            <a:endParaRPr/>
          </a:p>
          <a:p>
            <a:pPr indent="-342900" lvl="0" marL="457200" rtl="0" algn="l">
              <a:lnSpc>
                <a:spcPct val="100000"/>
              </a:lnSpc>
              <a:spcBef>
                <a:spcPts val="1000"/>
              </a:spcBef>
              <a:spcAft>
                <a:spcPts val="0"/>
              </a:spcAft>
              <a:buClr>
                <a:schemeClr val="dk2"/>
              </a:buClr>
              <a:buSzPts val="1800"/>
              <a:buFont typeface="Proxima Nova"/>
              <a:buChar char="●"/>
            </a:pPr>
            <a:r>
              <a:rPr lang="en"/>
              <a:t>Contact TA: Hao Wang </a:t>
            </a:r>
            <a:r>
              <a:rPr lang="en" u="sng">
                <a:solidFill>
                  <a:schemeClr val="hlink"/>
                </a:solidFill>
                <a:hlinkClick r:id="rId9"/>
              </a:rPr>
              <a:t>hwang16@ucla.edu</a:t>
            </a:r>
            <a:r>
              <a:rPr lang="en"/>
              <a:t> </a:t>
            </a:r>
            <a:endParaRPr/>
          </a:p>
          <a:p>
            <a:pPr indent="-298450" lvl="1" marL="914400" rtl="0" algn="l">
              <a:lnSpc>
                <a:spcPct val="100000"/>
              </a:lnSpc>
              <a:spcBef>
                <a:spcPts val="0"/>
              </a:spcBef>
              <a:spcAft>
                <a:spcPts val="0"/>
              </a:spcAft>
              <a:buClr>
                <a:srgbClr val="222222"/>
              </a:buClr>
              <a:buSzPts val="1100"/>
              <a:buFont typeface="Arial"/>
              <a:buChar char="○"/>
            </a:pPr>
            <a:r>
              <a:rPr lang="en"/>
              <a:t>Discussion section: Wednesdays 5-5:50PM (before lecture)</a:t>
            </a:r>
            <a:endParaRPr/>
          </a:p>
          <a:p>
            <a:pPr indent="-298450" lvl="1" marL="914400" rtl="0" algn="l">
              <a:lnSpc>
                <a:spcPct val="100000"/>
              </a:lnSpc>
              <a:spcBef>
                <a:spcPts val="0"/>
              </a:spcBef>
              <a:spcAft>
                <a:spcPts val="0"/>
              </a:spcAft>
              <a:buClr>
                <a:srgbClr val="222222"/>
              </a:buClr>
              <a:buSzPts val="1100"/>
              <a:buFont typeface="Arial"/>
              <a:buChar char="○"/>
            </a:pPr>
            <a:r>
              <a:rPr lang="en"/>
              <a:t>OH: TBD</a:t>
            </a:r>
            <a:endParaRPr/>
          </a:p>
          <a:p>
            <a:pPr indent="-298450" lvl="1" marL="914400" rtl="0" algn="l">
              <a:lnSpc>
                <a:spcPct val="100000"/>
              </a:lnSpc>
              <a:spcBef>
                <a:spcPts val="0"/>
              </a:spcBef>
              <a:spcAft>
                <a:spcPts val="0"/>
              </a:spcAft>
              <a:buClr>
                <a:srgbClr val="222222"/>
              </a:buClr>
              <a:buSzPts val="1100"/>
              <a:buFont typeface="Arial"/>
              <a:buChar char="○"/>
            </a:pPr>
            <a:r>
              <a:rPr lang="en"/>
              <a:t>OH location: MS 8145</a:t>
            </a:r>
            <a:endParaRPr/>
          </a:p>
        </p:txBody>
      </p:sp>
      <p:sp>
        <p:nvSpPr>
          <p:cNvPr id="127" name="Google Shape;127;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Course Overview -- Admin</a:t>
            </a:r>
            <a:endParaRPr/>
          </a:p>
        </p:txBody>
      </p:sp>
    </p:spTree>
  </p:cSld>
  <p:clrMapOvr>
    <a:masterClrMapping/>
  </p:clrMapOvr>
</p:sld>
</file>

<file path=ppt/theme/theme1.xml><?xml version="1.0" encoding="utf-8"?>
<a:theme xmlns:a="http://schemas.openxmlformats.org/drawingml/2006/main" xmlns:r="http://schemas.openxmlformats.org/officeDocument/2006/relationships" name="Gameday">
  <a:themeElements>
    <a:clrScheme name="Gameday">
      <a:dk1>
        <a:srgbClr val="4285F4"/>
      </a:dk1>
      <a:lt1>
        <a:srgbClr val="FFFFFF"/>
      </a:lt1>
      <a:dk2>
        <a:srgbClr val="666666"/>
      </a:dk2>
      <a:lt2>
        <a:srgbClr val="D9D9D9"/>
      </a:lt2>
      <a:accent1>
        <a:srgbClr val="455A64"/>
      </a:accent1>
      <a:accent2>
        <a:srgbClr val="607D8B"/>
      </a:accent2>
      <a:accent3>
        <a:srgbClr val="FF5722"/>
      </a:accent3>
      <a:accent4>
        <a:srgbClr val="D84315"/>
      </a:accent4>
      <a:accent5>
        <a:srgbClr val="1C3AA9"/>
      </a:accent5>
      <a:accent6>
        <a:srgbClr val="FFAB40"/>
      </a:accent6>
      <a:hlink>
        <a:srgbClr val="1C3AA9"/>
      </a:hlink>
      <a:folHlink>
        <a:srgbClr val="1C3AA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